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4" r:id="rId1"/>
  </p:sldMasterIdLst>
  <p:notesMasterIdLst>
    <p:notesMasterId r:id="rId31"/>
  </p:notesMasterIdLst>
  <p:handoutMasterIdLst>
    <p:handoutMasterId r:id="rId32"/>
  </p:handoutMasterIdLst>
  <p:sldIdLst>
    <p:sldId id="445" r:id="rId2"/>
    <p:sldId id="452" r:id="rId3"/>
    <p:sldId id="470" r:id="rId4"/>
    <p:sldId id="500" r:id="rId5"/>
    <p:sldId id="456" r:id="rId6"/>
    <p:sldId id="465" r:id="rId7"/>
    <p:sldId id="499" r:id="rId8"/>
    <p:sldId id="459" r:id="rId9"/>
    <p:sldId id="460" r:id="rId10"/>
    <p:sldId id="461" r:id="rId11"/>
    <p:sldId id="498" r:id="rId12"/>
    <p:sldId id="472" r:id="rId13"/>
    <p:sldId id="467" r:id="rId14"/>
    <p:sldId id="502" r:id="rId15"/>
    <p:sldId id="511" r:id="rId16"/>
    <p:sldId id="479" r:id="rId17"/>
    <p:sldId id="506" r:id="rId18"/>
    <p:sldId id="507" r:id="rId19"/>
    <p:sldId id="509" r:id="rId20"/>
    <p:sldId id="510" r:id="rId21"/>
    <p:sldId id="471" r:id="rId22"/>
    <p:sldId id="454" r:id="rId23"/>
    <p:sldId id="476" r:id="rId24"/>
    <p:sldId id="477" r:id="rId25"/>
    <p:sldId id="505" r:id="rId26"/>
    <p:sldId id="497" r:id="rId27"/>
    <p:sldId id="501" r:id="rId28"/>
    <p:sldId id="473" r:id="rId29"/>
    <p:sldId id="496" r:id="rId30"/>
  </p:sldIdLst>
  <p:sldSz cx="10075863" cy="7562850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CC99"/>
    <a:srgbClr val="2E67AD"/>
    <a:srgbClr val="FFFFCC"/>
    <a:srgbClr val="FFCC66"/>
    <a:srgbClr val="99CCFF"/>
    <a:srgbClr val="FFAD09"/>
    <a:srgbClr val="D61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9636" autoAdjust="0"/>
  </p:normalViewPr>
  <p:slideViewPr>
    <p:cSldViewPr>
      <p:cViewPr>
        <p:scale>
          <a:sx n="75" d="100"/>
          <a:sy n="75" d="100"/>
        </p:scale>
        <p:origin x="-936" y="-564"/>
      </p:cViewPr>
      <p:guideLst>
        <p:guide orient="horz" pos="2155"/>
        <p:guide pos="2901"/>
        <p:guide pos="724"/>
      </p:guideLst>
    </p:cSldViewPr>
  </p:slideViewPr>
  <p:outlineViewPr>
    <p:cViewPr varScale="1">
      <p:scale>
        <a:sx n="170" d="200"/>
        <a:sy n="170" d="200"/>
      </p:scale>
      <p:origin x="0" y="45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16" y="-102"/>
      </p:cViewPr>
      <p:guideLst>
        <p:guide orient="horz" pos="2842"/>
        <p:guide pos="18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oliath\Shared\Allgemeine%20Dokumente\Ursel_Lorenz_Blankenb_R&#246;sch_Shen\Infoschrift_BME\praesentation\Pr&#228;si%20AKTUELL\Deutsch%20AKTUELL\Aktuell\Diagramm%20Mitgliede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65536497348E-2"/>
          <c:y val="7.0726762344774832E-2"/>
          <c:w val="0.5845564502042182"/>
          <c:h val="0.91355617935638556"/>
        </c:manualLayout>
      </c:layout>
      <c:pie3DChart>
        <c:varyColors val="1"/>
        <c:ser>
          <c:idx val="1"/>
          <c:order val="1"/>
          <c:tx>
            <c:strRef>
              <c:f>Tabelle1!$B$1</c:f>
              <c:strCache>
                <c:ptCount val="1"/>
                <c:pt idx="0">
                  <c:v>Member-Structure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2E67AD"/>
              </a:solidFill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6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AAE2CA"/>
              </a:solidFill>
            </c:spPr>
          </c:dPt>
          <c:cat>
            <c:strRef>
              <c:f>Tabelle1!$A$2:$A$7</c:f>
              <c:strCache>
                <c:ptCount val="6"/>
                <c:pt idx="0">
                  <c:v>Industry 60%</c:v>
                </c:pt>
                <c:pt idx="1">
                  <c:v>Attendance 21%</c:v>
                </c:pt>
                <c:pt idx="2">
                  <c:v>Public Sector 7%</c:v>
                </c:pt>
                <c:pt idx="3">
                  <c:v>Trade 6%</c:v>
                </c:pt>
                <c:pt idx="4">
                  <c:v>Transport/Logistics 5%</c:v>
                </c:pt>
                <c:pt idx="5">
                  <c:v>Other 1%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0.60000000000000064</c:v>
                </c:pt>
                <c:pt idx="1">
                  <c:v>0.21000000000000021</c:v>
                </c:pt>
                <c:pt idx="2">
                  <c:v>7.0000000000000034E-2</c:v>
                </c:pt>
                <c:pt idx="3">
                  <c:v>6.0000000000000664E-2</c:v>
                </c:pt>
                <c:pt idx="4">
                  <c:v>5.0000000000000114E-2</c:v>
                </c:pt>
                <c:pt idx="5">
                  <c:v>1.0000000000000083E-2</c:v>
                </c:pt>
              </c:numCache>
            </c:numRef>
          </c:val>
        </c:ser>
        <c:ser>
          <c:idx val="0"/>
          <c:order val="0"/>
          <c:tx>
            <c:strRef>
              <c:f>Tabelle1!$B$1</c:f>
              <c:strCache>
                <c:ptCount val="1"/>
                <c:pt idx="0">
                  <c:v>Member-Structure</c:v>
                </c:pt>
              </c:strCache>
            </c:strRef>
          </c:tx>
          <c:cat>
            <c:strRef>
              <c:f>Tabelle1!$A$2:$A$7</c:f>
              <c:strCache>
                <c:ptCount val="6"/>
                <c:pt idx="0">
                  <c:v>Industry 60%</c:v>
                </c:pt>
                <c:pt idx="1">
                  <c:v>Attendance 21%</c:v>
                </c:pt>
                <c:pt idx="2">
                  <c:v>Public Sector 7%</c:v>
                </c:pt>
                <c:pt idx="3">
                  <c:v>Trade 6%</c:v>
                </c:pt>
                <c:pt idx="4">
                  <c:v>Transport/Logistics 5%</c:v>
                </c:pt>
                <c:pt idx="5">
                  <c:v>Other 1%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0.60000000000000064</c:v>
                </c:pt>
                <c:pt idx="1">
                  <c:v>0.21000000000000021</c:v>
                </c:pt>
                <c:pt idx="2">
                  <c:v>7.0000000000000034E-2</c:v>
                </c:pt>
                <c:pt idx="3">
                  <c:v>6.0000000000000664E-2</c:v>
                </c:pt>
                <c:pt idx="4">
                  <c:v>5.0000000000000114E-2</c:v>
                </c:pt>
                <c:pt idx="5">
                  <c:v>1.0000000000000083E-2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973044654833484"/>
          <c:y val="0.22229704568906014"/>
          <c:w val="0.40791812890622231"/>
          <c:h val="0.714303848089435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5744" tIns="42872" rIns="85744" bIns="42872" rtlCol="0"/>
          <a:lstStyle>
            <a:lvl1pPr algn="l">
              <a:defRPr sz="110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5744" tIns="42872" rIns="85744" bIns="42872" rtlCol="0"/>
          <a:lstStyle>
            <a:lvl1pPr algn="r">
              <a:defRPr sz="110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E9966B50-C201-4399-B7D9-06C25401726F}" type="datetimeFigureOut">
              <a:rPr lang="de-DE"/>
              <a:pPr>
                <a:defRPr/>
              </a:pPr>
              <a:t>02.06.2014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85744" tIns="42872" rIns="85744" bIns="42872" rtlCol="0" anchor="b"/>
          <a:lstStyle>
            <a:lvl1pPr algn="l">
              <a:defRPr sz="110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85744" tIns="42872" rIns="85744" bIns="42872" rtlCol="0" anchor="b"/>
          <a:lstStyle>
            <a:lvl1pPr algn="r">
              <a:defRPr sz="110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2C7EAF9E-8827-4C06-8489-2FE64B797F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1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5744" tIns="42872" rIns="85744" bIns="4287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dirty="0">
              <a:latin typeface="Arial" pitchFamily="34" charset="0"/>
              <a:cs typeface="Bitstream Vera San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5744" tIns="42872" rIns="85744" bIns="4287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dirty="0">
              <a:latin typeface="Arial" pitchFamily="34" charset="0"/>
              <a:cs typeface="Bitstream Vera San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5744" tIns="42872" rIns="85744" bIns="4287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dirty="0">
              <a:latin typeface="Arial" pitchFamily="34" charset="0"/>
              <a:cs typeface="Bitstream Vera Sans"/>
            </a:endParaRPr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54063"/>
            <a:ext cx="4948237" cy="371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4875"/>
            <a:ext cx="5432425" cy="445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28718" algn="l"/>
                <a:tab pos="857436" algn="l"/>
                <a:tab pos="1286153" algn="l"/>
                <a:tab pos="1714869" algn="l"/>
                <a:tab pos="2143587" algn="l"/>
                <a:tab pos="2572304" algn="l"/>
                <a:tab pos="3001023" algn="l"/>
                <a:tab pos="3429740" algn="l"/>
                <a:tab pos="3858457" algn="l"/>
                <a:tab pos="4287176" algn="l"/>
                <a:tab pos="4715892" algn="l"/>
                <a:tab pos="5144610" algn="l"/>
                <a:tab pos="5573327" algn="l"/>
                <a:tab pos="6002044" algn="l"/>
                <a:tab pos="6430762" algn="l"/>
                <a:tab pos="6859480" algn="l"/>
                <a:tab pos="7288198" algn="l"/>
                <a:tab pos="7716915" algn="l"/>
                <a:tab pos="8145632" algn="l"/>
                <a:tab pos="857435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Bitstream Vera San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64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28718" algn="l"/>
                <a:tab pos="857436" algn="l"/>
                <a:tab pos="1286153" algn="l"/>
                <a:tab pos="1714869" algn="l"/>
                <a:tab pos="2143587" algn="l"/>
                <a:tab pos="2572304" algn="l"/>
                <a:tab pos="3001023" algn="l"/>
                <a:tab pos="3429740" algn="l"/>
                <a:tab pos="3858457" algn="l"/>
                <a:tab pos="4287176" algn="l"/>
                <a:tab pos="4715892" algn="l"/>
                <a:tab pos="5144610" algn="l"/>
                <a:tab pos="5573327" algn="l"/>
                <a:tab pos="6002044" algn="l"/>
                <a:tab pos="6430762" algn="l"/>
                <a:tab pos="6859480" algn="l"/>
                <a:tab pos="7288198" algn="l"/>
                <a:tab pos="7716915" algn="l"/>
                <a:tab pos="8145632" algn="l"/>
                <a:tab pos="857435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Bitstream Vera San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48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28718" algn="l"/>
                <a:tab pos="857436" algn="l"/>
                <a:tab pos="1286153" algn="l"/>
                <a:tab pos="1714869" algn="l"/>
                <a:tab pos="2143587" algn="l"/>
                <a:tab pos="2572304" algn="l"/>
                <a:tab pos="3001023" algn="l"/>
                <a:tab pos="3429740" algn="l"/>
                <a:tab pos="3858457" algn="l"/>
                <a:tab pos="4287176" algn="l"/>
                <a:tab pos="4715892" algn="l"/>
                <a:tab pos="5144610" algn="l"/>
                <a:tab pos="5573327" algn="l"/>
                <a:tab pos="6002044" algn="l"/>
                <a:tab pos="6430762" algn="l"/>
                <a:tab pos="6859480" algn="l"/>
                <a:tab pos="7288198" algn="l"/>
                <a:tab pos="7716915" algn="l"/>
                <a:tab pos="8145632" algn="l"/>
                <a:tab pos="857435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Bitstream Vera San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64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28718" algn="l"/>
                <a:tab pos="857436" algn="l"/>
                <a:tab pos="1286153" algn="l"/>
                <a:tab pos="1714869" algn="l"/>
                <a:tab pos="2143587" algn="l"/>
                <a:tab pos="2572304" algn="l"/>
                <a:tab pos="3001023" algn="l"/>
                <a:tab pos="3429740" algn="l"/>
                <a:tab pos="3858457" algn="l"/>
                <a:tab pos="4287176" algn="l"/>
                <a:tab pos="4715892" algn="l"/>
                <a:tab pos="5144610" algn="l"/>
                <a:tab pos="5573327" algn="l"/>
                <a:tab pos="6002044" algn="l"/>
                <a:tab pos="6430762" algn="l"/>
                <a:tab pos="6859480" algn="l"/>
                <a:tab pos="7288198" algn="l"/>
                <a:tab pos="7716915" algn="l"/>
                <a:tab pos="8145632" algn="l"/>
                <a:tab pos="857435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Bitstream Vera Sans"/>
              </a:defRPr>
            </a:lvl1pPr>
          </a:lstStyle>
          <a:p>
            <a:pPr>
              <a:defRPr/>
            </a:pPr>
            <a:fld id="{9345E8BE-4A5C-4FD3-AB48-1370D803A11A}" type="slidenum">
              <a:rPr lang="de-DE" altLang="zh-CN"/>
              <a:pPr>
                <a:defRPr/>
              </a:pPr>
              <a:t>‹Nr.›</a:t>
            </a:fld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4120013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28625" algn="l"/>
                <a:tab pos="857250" algn="l"/>
                <a:tab pos="1285875" algn="l"/>
                <a:tab pos="1714500" algn="l"/>
                <a:tab pos="2143125" algn="l"/>
                <a:tab pos="2571750" algn="l"/>
                <a:tab pos="3000375" algn="l"/>
                <a:tab pos="3429000" algn="l"/>
                <a:tab pos="3857625" algn="l"/>
                <a:tab pos="4286250" algn="l"/>
                <a:tab pos="4714875" algn="l"/>
                <a:tab pos="5143500" algn="l"/>
                <a:tab pos="5572125" algn="l"/>
                <a:tab pos="6000750" algn="l"/>
                <a:tab pos="6429375" algn="l"/>
                <a:tab pos="6858000" algn="l"/>
                <a:tab pos="7286625" algn="l"/>
                <a:tab pos="7716838" algn="l"/>
                <a:tab pos="8145463" algn="l"/>
                <a:tab pos="8574088" algn="l"/>
              </a:tabLst>
            </a:pPr>
            <a:fld id="{E57201A3-CDA1-4195-ACD4-3B17A082B227}" type="slidenum">
              <a:rPr lang="de-DE" altLang="zh-CN" smtClean="0"/>
              <a:pPr>
                <a:tabLst>
                  <a:tab pos="0" algn="l"/>
                  <a:tab pos="428625" algn="l"/>
                  <a:tab pos="857250" algn="l"/>
                  <a:tab pos="1285875" algn="l"/>
                  <a:tab pos="1714500" algn="l"/>
                  <a:tab pos="2143125" algn="l"/>
                  <a:tab pos="2571750" algn="l"/>
                  <a:tab pos="3000375" algn="l"/>
                  <a:tab pos="3429000" algn="l"/>
                  <a:tab pos="3857625" algn="l"/>
                  <a:tab pos="4286250" algn="l"/>
                  <a:tab pos="4714875" algn="l"/>
                  <a:tab pos="5143500" algn="l"/>
                  <a:tab pos="5572125" algn="l"/>
                  <a:tab pos="6000750" algn="l"/>
                  <a:tab pos="6429375" algn="l"/>
                  <a:tab pos="6858000" algn="l"/>
                  <a:tab pos="7286625" algn="l"/>
                  <a:tab pos="7716838" algn="l"/>
                  <a:tab pos="8145463" algn="l"/>
                  <a:tab pos="8574088" algn="l"/>
                </a:tabLst>
              </a:pPr>
              <a:t>1</a:t>
            </a:fld>
            <a:endParaRPr lang="de-DE" altLang="zh-CN" smtClean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200150" y="754063"/>
            <a:ext cx="43973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5744" tIns="42872" rIns="85744" bIns="4287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zh-CN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14875"/>
            <a:ext cx="5434012" cy="4460875"/>
          </a:xfrm>
          <a:noFill/>
          <a:ln/>
        </p:spPr>
        <p:txBody>
          <a:bodyPr wrap="none" anchor="ctr"/>
          <a:lstStyle/>
          <a:p>
            <a:endParaRPr lang="de-DE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583" y="2048261"/>
            <a:ext cx="8377340" cy="4726814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Font typeface="Arial" pitchFamily="34" charset="0"/>
              <a:buChar char="•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44583" y="990385"/>
            <a:ext cx="8377340" cy="900314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005888" y="7015163"/>
            <a:ext cx="519112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5CEC-291F-49E7-89AA-7262E2CEBF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44583" y="990385"/>
            <a:ext cx="8377340" cy="900314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44583" y="2048261"/>
            <a:ext cx="8377340" cy="4726814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Font typeface="Arial" pitchFamily="34" charset="0"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005888" y="7015163"/>
            <a:ext cx="519112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8E0E-960E-4538-B897-33ECF4057FE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44583" y="2048261"/>
            <a:ext cx="8377340" cy="4726814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Font typeface="Arial" pitchFamily="34" charset="0"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005888" y="7015163"/>
            <a:ext cx="519112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E0EA-A363-498D-90BD-336F61EE8B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seite--H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7107238"/>
            <a:ext cx="754063" cy="200025"/>
          </a:xfrm>
          <a:prstGeom prst="rect">
            <a:avLst/>
          </a:prstGeom>
          <a:solidFill>
            <a:srgbClr val="2E67AD"/>
          </a:solidFill>
          <a:ln w="0">
            <a:noFill/>
            <a:round/>
            <a:headEnd/>
            <a:tailEnd/>
          </a:ln>
          <a:effectLst/>
        </p:spPr>
        <p:txBody>
          <a:bodyPr wrap="none" lIns="100674" tIns="50340" rIns="100674" bIns="5034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de-DE" altLang="zh-C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076325" y="7108825"/>
            <a:ext cx="8294688" cy="198438"/>
          </a:xfrm>
          <a:prstGeom prst="rect">
            <a:avLst/>
          </a:prstGeom>
          <a:gradFill rotWithShape="0">
            <a:gsLst>
              <a:gs pos="0">
                <a:srgbClr val="A6A6A6"/>
              </a:gs>
              <a:gs pos="50000">
                <a:srgbClr val="D9D9D9"/>
              </a:gs>
              <a:gs pos="100000">
                <a:srgbClr val="FFFFFF"/>
              </a:gs>
            </a:gsLst>
            <a:lin ang="0"/>
          </a:gradFill>
          <a:ln w="0">
            <a:noFill/>
            <a:round/>
            <a:headEnd/>
            <a:tailEnd/>
          </a:ln>
        </p:spPr>
        <p:txBody>
          <a:bodyPr wrap="none" lIns="100691" tIns="50348" rIns="100691" bIns="50348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996950" y="7075488"/>
            <a:ext cx="2843213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107" tIns="61049" rIns="99107" bIns="4955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503460" algn="l"/>
                <a:tab pos="1006920" algn="l"/>
                <a:tab pos="1510379" algn="l"/>
                <a:tab pos="2013838" algn="l"/>
                <a:tab pos="2517298" algn="l"/>
                <a:tab pos="3020755" algn="l"/>
                <a:tab pos="3524219" algn="l"/>
                <a:tab pos="4027676" algn="l"/>
                <a:tab pos="4531136" algn="l"/>
                <a:tab pos="5034594" algn="l"/>
                <a:tab pos="5538053" algn="l"/>
                <a:tab pos="6041514" algn="l"/>
                <a:tab pos="6544974" algn="l"/>
                <a:tab pos="7048432" algn="l"/>
                <a:tab pos="7551893" algn="l"/>
                <a:tab pos="8055356" algn="l"/>
                <a:tab pos="8558811" algn="l"/>
                <a:tab pos="9062270" algn="l"/>
                <a:tab pos="9565730" algn="l"/>
                <a:tab pos="10069192" algn="l"/>
              </a:tabLst>
              <a:defRPr/>
            </a:pPr>
            <a:r>
              <a:rPr lang="de-DE" sz="1000" b="1" dirty="0">
                <a:solidFill>
                  <a:srgbClr val="2E67AD"/>
                </a:solidFill>
                <a:latin typeface="Arial" pitchFamily="34" charset="0"/>
                <a:cs typeface="Arial" pitchFamily="34" charset="0"/>
              </a:rPr>
              <a:t>© BME / AMMPL </a:t>
            </a:r>
            <a:r>
              <a:rPr lang="de-DE" sz="1000" b="1" dirty="0" smtClean="0">
                <a:solidFill>
                  <a:srgbClr val="2E67AD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de-DE" sz="1000" b="1" dirty="0">
              <a:solidFill>
                <a:srgbClr val="2E67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 bwMode="auto">
          <a:xfrm>
            <a:off x="4140200" y="7078663"/>
            <a:ext cx="2776538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10990" tIns="55496" rIns="110990" bIns="55496"/>
          <a:lstStyle/>
          <a:p>
            <a:pPr defTabSz="1109919">
              <a:defRPr/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Olaf Holzgrefe</a:t>
            </a:r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-4763" y="471488"/>
            <a:ext cx="754063" cy="198437"/>
          </a:xfrm>
          <a:prstGeom prst="rect">
            <a:avLst/>
          </a:prstGeom>
          <a:solidFill>
            <a:srgbClr val="2E67AD"/>
          </a:solidFill>
          <a:ln w="0">
            <a:noFill/>
            <a:round/>
            <a:headEnd/>
            <a:tailEnd/>
          </a:ln>
          <a:effectLst/>
        </p:spPr>
        <p:txBody>
          <a:bodyPr wrap="none" lIns="100674" tIns="50340" rIns="100674" bIns="5034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8" descr="BME_Logo_engl_Kle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75" y="157163"/>
            <a:ext cx="10683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944563"/>
            <a:ext cx="10075863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lIns="109214" tIns="56793" rIns="109214" bIns="56793"/>
          <a:lstStyle/>
          <a:p>
            <a:pPr>
              <a:defRPr/>
            </a:pPr>
            <a:endParaRPr lang="de-DE" sz="1000">
              <a:latin typeface="Arial" pitchFamily="34" charset="0"/>
              <a:cs typeface="+mn-cs"/>
            </a:endParaRPr>
          </a:p>
        </p:txBody>
      </p:sp>
      <p:pic>
        <p:nvPicPr>
          <p:cNvPr id="13" name="Grafik 49" descr="Hintergrund_4c (3).JPG"/>
          <p:cNvPicPr>
            <a:picLocks noChangeAspect="1"/>
          </p:cNvPicPr>
          <p:nvPr userDrawn="1"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0" y="2370138"/>
            <a:ext cx="10075863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 userDrawn="1"/>
        </p:nvSpPr>
        <p:spPr bwMode="auto">
          <a:xfrm>
            <a:off x="6691313" y="0"/>
            <a:ext cx="3384550" cy="1654175"/>
          </a:xfrm>
          <a:prstGeom prst="rect">
            <a:avLst/>
          </a:prstGeom>
          <a:solidFill>
            <a:schemeClr val="bg1"/>
          </a:solidFill>
          <a:ln w="9525" algn="ctr">
            <a:noFill/>
            <a:bevel/>
            <a:headEnd/>
            <a:tailEnd/>
          </a:ln>
          <a:effectLst>
            <a:outerShdw algn="bl" rotWithShape="0">
              <a:prstClr val="black">
                <a:alpha val="0"/>
              </a:prstClr>
            </a:outerShdw>
          </a:effectLst>
        </p:spPr>
        <p:txBody>
          <a:bodyPr lIns="111075" tIns="55539" rIns="111075" bIns="55539" anchor="ctr"/>
          <a:lstStyle/>
          <a:p>
            <a:pPr algn="ctr">
              <a:defRPr/>
            </a:pPr>
            <a:endParaRPr lang="de-DE" sz="1400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7903963" y="2054225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16" name="Rechteck 32"/>
          <p:cNvSpPr>
            <a:spLocks noChangeArrowheads="1"/>
          </p:cNvSpPr>
          <p:nvPr userDrawn="1"/>
        </p:nvSpPr>
        <p:spPr bwMode="auto">
          <a:xfrm>
            <a:off x="8134350" y="176847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17" name="Rechteck 36"/>
          <p:cNvSpPr>
            <a:spLocks noChangeArrowheads="1"/>
          </p:cNvSpPr>
          <p:nvPr userDrawn="1"/>
        </p:nvSpPr>
        <p:spPr bwMode="auto">
          <a:xfrm>
            <a:off x="8134350" y="1911350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18" name="Rechteck 28"/>
          <p:cNvSpPr>
            <a:spLocks noChangeArrowheads="1"/>
          </p:cNvSpPr>
          <p:nvPr userDrawn="1"/>
        </p:nvSpPr>
        <p:spPr bwMode="auto">
          <a:xfrm>
            <a:off x="7903963" y="2054225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134350" y="176847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2" name="Rechteck 36"/>
          <p:cNvSpPr>
            <a:spLocks noChangeArrowheads="1"/>
          </p:cNvSpPr>
          <p:nvPr userDrawn="1"/>
        </p:nvSpPr>
        <p:spPr bwMode="auto">
          <a:xfrm>
            <a:off x="8134350" y="1911350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3" name="Rechteck 22"/>
          <p:cNvSpPr/>
          <p:nvPr userDrawn="1"/>
        </p:nvSpPr>
        <p:spPr bwMode="auto">
          <a:xfrm>
            <a:off x="7918251" y="2352675"/>
            <a:ext cx="1944887" cy="1582738"/>
          </a:xfrm>
          <a:prstGeom prst="rect">
            <a:avLst/>
          </a:prstGeom>
          <a:solidFill>
            <a:schemeClr val="bg1"/>
          </a:solidFill>
          <a:ln w="9525" algn="ctr">
            <a:noFill/>
            <a:bevel/>
            <a:headEnd/>
            <a:tailEnd/>
          </a:ln>
          <a:effectLst>
            <a:outerShdw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4" name="Rechteck 32"/>
          <p:cNvSpPr>
            <a:spLocks noChangeArrowheads="1"/>
          </p:cNvSpPr>
          <p:nvPr userDrawn="1"/>
        </p:nvSpPr>
        <p:spPr bwMode="auto">
          <a:xfrm>
            <a:off x="7903963" y="673576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5" name="Rechteck 33"/>
          <p:cNvSpPr>
            <a:spLocks noChangeArrowheads="1"/>
          </p:cNvSpPr>
          <p:nvPr userDrawn="1"/>
        </p:nvSpPr>
        <p:spPr bwMode="auto">
          <a:xfrm>
            <a:off x="7903963" y="659288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6" name="Rechteck 34"/>
          <p:cNvSpPr>
            <a:spLocks noChangeArrowheads="1"/>
          </p:cNvSpPr>
          <p:nvPr userDrawn="1"/>
        </p:nvSpPr>
        <p:spPr bwMode="auto">
          <a:xfrm>
            <a:off x="7903963" y="645001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7" name="Rechteck 35"/>
          <p:cNvSpPr>
            <a:spLocks noChangeArrowheads="1"/>
          </p:cNvSpPr>
          <p:nvPr userDrawn="1"/>
        </p:nvSpPr>
        <p:spPr bwMode="auto">
          <a:xfrm>
            <a:off x="7903963" y="630713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8" name="Rechteck 36"/>
          <p:cNvSpPr>
            <a:spLocks noChangeArrowheads="1"/>
          </p:cNvSpPr>
          <p:nvPr userDrawn="1"/>
        </p:nvSpPr>
        <p:spPr bwMode="auto">
          <a:xfrm>
            <a:off x="7903963" y="687863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29" name="Rechteck 28"/>
          <p:cNvSpPr>
            <a:spLocks noChangeArrowheads="1"/>
          </p:cNvSpPr>
          <p:nvPr userDrawn="1"/>
        </p:nvSpPr>
        <p:spPr bwMode="auto">
          <a:xfrm>
            <a:off x="7903963" y="615156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0" name="Rechteck 32"/>
          <p:cNvSpPr>
            <a:spLocks noChangeArrowheads="1"/>
          </p:cNvSpPr>
          <p:nvPr userDrawn="1"/>
        </p:nvSpPr>
        <p:spPr bwMode="auto">
          <a:xfrm>
            <a:off x="7903963" y="586581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1" name="Rechteck 33"/>
          <p:cNvSpPr>
            <a:spLocks noChangeArrowheads="1"/>
          </p:cNvSpPr>
          <p:nvPr userDrawn="1"/>
        </p:nvSpPr>
        <p:spPr bwMode="auto">
          <a:xfrm>
            <a:off x="7903963" y="572293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2" name="Rechteck 34"/>
          <p:cNvSpPr>
            <a:spLocks noChangeArrowheads="1"/>
          </p:cNvSpPr>
          <p:nvPr userDrawn="1"/>
        </p:nvSpPr>
        <p:spPr bwMode="auto">
          <a:xfrm>
            <a:off x="7903963" y="558006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3" name="Rechteck 35"/>
          <p:cNvSpPr>
            <a:spLocks noChangeArrowheads="1"/>
          </p:cNvSpPr>
          <p:nvPr userDrawn="1"/>
        </p:nvSpPr>
        <p:spPr bwMode="auto">
          <a:xfrm>
            <a:off x="7903963" y="543718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4" name="Rechteck 36"/>
          <p:cNvSpPr>
            <a:spLocks noChangeArrowheads="1"/>
          </p:cNvSpPr>
          <p:nvPr userDrawn="1"/>
        </p:nvSpPr>
        <p:spPr bwMode="auto">
          <a:xfrm>
            <a:off x="7903963" y="600868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5" name="Rechteck 28"/>
          <p:cNvSpPr>
            <a:spLocks noChangeArrowheads="1"/>
          </p:cNvSpPr>
          <p:nvPr userDrawn="1"/>
        </p:nvSpPr>
        <p:spPr bwMode="auto">
          <a:xfrm>
            <a:off x="7903963" y="5292725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6" name="Rechteck 32"/>
          <p:cNvSpPr>
            <a:spLocks noChangeArrowheads="1"/>
          </p:cNvSpPr>
          <p:nvPr userDrawn="1"/>
        </p:nvSpPr>
        <p:spPr bwMode="auto">
          <a:xfrm>
            <a:off x="7903963" y="5006975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7" name="Rechteck 33"/>
          <p:cNvSpPr>
            <a:spLocks noChangeArrowheads="1"/>
          </p:cNvSpPr>
          <p:nvPr userDrawn="1"/>
        </p:nvSpPr>
        <p:spPr bwMode="auto">
          <a:xfrm>
            <a:off x="7903963" y="4864100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8" name="Rechteck 34"/>
          <p:cNvSpPr>
            <a:spLocks noChangeArrowheads="1"/>
          </p:cNvSpPr>
          <p:nvPr userDrawn="1"/>
        </p:nvSpPr>
        <p:spPr bwMode="auto">
          <a:xfrm>
            <a:off x="7903963" y="4721225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39" name="Rechteck 35"/>
          <p:cNvSpPr>
            <a:spLocks noChangeArrowheads="1"/>
          </p:cNvSpPr>
          <p:nvPr userDrawn="1"/>
        </p:nvSpPr>
        <p:spPr bwMode="auto">
          <a:xfrm>
            <a:off x="7903963" y="4578350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0" name="Rechteck 36"/>
          <p:cNvSpPr>
            <a:spLocks noChangeArrowheads="1"/>
          </p:cNvSpPr>
          <p:nvPr userDrawn="1"/>
        </p:nvSpPr>
        <p:spPr bwMode="auto">
          <a:xfrm>
            <a:off x="7903963" y="5149850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1" name="Rechteck 32"/>
          <p:cNvSpPr>
            <a:spLocks noChangeArrowheads="1"/>
          </p:cNvSpPr>
          <p:nvPr userDrawn="1"/>
        </p:nvSpPr>
        <p:spPr bwMode="auto">
          <a:xfrm>
            <a:off x="7903963" y="428783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2" name="Rechteck 33"/>
          <p:cNvSpPr>
            <a:spLocks noChangeArrowheads="1"/>
          </p:cNvSpPr>
          <p:nvPr userDrawn="1"/>
        </p:nvSpPr>
        <p:spPr bwMode="auto">
          <a:xfrm>
            <a:off x="7903963" y="414496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5" name="Rechteck 34"/>
          <p:cNvSpPr>
            <a:spLocks noChangeArrowheads="1"/>
          </p:cNvSpPr>
          <p:nvPr userDrawn="1"/>
        </p:nvSpPr>
        <p:spPr bwMode="auto">
          <a:xfrm>
            <a:off x="7903963" y="4002088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6" name="Rechteck 35"/>
          <p:cNvSpPr>
            <a:spLocks noChangeArrowheads="1"/>
          </p:cNvSpPr>
          <p:nvPr userDrawn="1"/>
        </p:nvSpPr>
        <p:spPr bwMode="auto">
          <a:xfrm>
            <a:off x="7903963" y="385921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7" name="Rechteck 36"/>
          <p:cNvSpPr>
            <a:spLocks noChangeArrowheads="1"/>
          </p:cNvSpPr>
          <p:nvPr userDrawn="1"/>
        </p:nvSpPr>
        <p:spPr bwMode="auto">
          <a:xfrm>
            <a:off x="7903963" y="4430713"/>
            <a:ext cx="1944887" cy="714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8" name="Rechteck 28"/>
          <p:cNvSpPr>
            <a:spLocks noChangeArrowheads="1"/>
          </p:cNvSpPr>
          <p:nvPr userDrawn="1"/>
        </p:nvSpPr>
        <p:spPr bwMode="auto">
          <a:xfrm>
            <a:off x="7903963" y="3702050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49" name="Rechteck 32"/>
          <p:cNvSpPr>
            <a:spLocks noChangeArrowheads="1"/>
          </p:cNvSpPr>
          <p:nvPr userDrawn="1"/>
        </p:nvSpPr>
        <p:spPr bwMode="auto">
          <a:xfrm>
            <a:off x="7903963" y="3416300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50" name="Rechteck 36"/>
          <p:cNvSpPr>
            <a:spLocks noChangeArrowheads="1"/>
          </p:cNvSpPr>
          <p:nvPr userDrawn="1"/>
        </p:nvSpPr>
        <p:spPr bwMode="auto">
          <a:xfrm>
            <a:off x="7903963" y="3559175"/>
            <a:ext cx="1944887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pic>
        <p:nvPicPr>
          <p:cNvPr id="52" name="Grafik 17" descr="BME_Logo_engl_Klein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139700"/>
            <a:ext cx="2917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el 1"/>
          <p:cNvSpPr>
            <a:spLocks noGrp="1"/>
          </p:cNvSpPr>
          <p:nvPr>
            <p:ph type="ctrTitle"/>
          </p:nvPr>
        </p:nvSpPr>
        <p:spPr>
          <a:xfrm>
            <a:off x="946296" y="2993624"/>
            <a:ext cx="6306214" cy="1502181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defRPr sz="2800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4" name="Untertitel 2"/>
          <p:cNvSpPr>
            <a:spLocks noGrp="1"/>
          </p:cNvSpPr>
          <p:nvPr>
            <p:ph type="subTitle" idx="1"/>
          </p:nvPr>
        </p:nvSpPr>
        <p:spPr>
          <a:xfrm>
            <a:off x="1251717" y="4638681"/>
            <a:ext cx="5715040" cy="1214446"/>
          </a:xfrm>
          <a:prstGeom prst="rect">
            <a:avLst/>
          </a:prstGeom>
        </p:spPr>
        <p:txBody>
          <a:bodyPr lIns="100776" tIns="50389" rIns="100776" bIns="50389"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6700" indent="0" algn="ctr">
              <a:buNone/>
              <a:defRPr/>
            </a:lvl2pPr>
            <a:lvl3pPr marL="913401" indent="0" algn="ctr">
              <a:buNone/>
              <a:defRPr/>
            </a:lvl3pPr>
            <a:lvl4pPr marL="1370100" indent="0" algn="ctr">
              <a:buNone/>
              <a:defRPr/>
            </a:lvl4pPr>
            <a:lvl5pPr marL="1826801" indent="0" algn="ctr">
              <a:buNone/>
              <a:defRPr/>
            </a:lvl5pPr>
            <a:lvl6pPr marL="2283499" indent="0" algn="ctr">
              <a:buNone/>
              <a:defRPr/>
            </a:lvl6pPr>
            <a:lvl7pPr marL="2740199" indent="0" algn="ctr">
              <a:buNone/>
              <a:defRPr/>
            </a:lvl7pPr>
            <a:lvl8pPr marL="3196902" indent="0" algn="ctr">
              <a:buNone/>
              <a:defRPr/>
            </a:lvl8pPr>
            <a:lvl9pPr marL="3653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2"/>
          </p:nvPr>
        </p:nvSpPr>
        <p:spPr>
          <a:xfrm>
            <a:off x="944612" y="6066037"/>
            <a:ext cx="7793076" cy="472678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None/>
              <a:defRPr sz="2400">
                <a:solidFill>
                  <a:srgbClr val="2E67AD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3"/>
          </p:nvPr>
        </p:nvSpPr>
        <p:spPr>
          <a:xfrm>
            <a:off x="944585" y="6445953"/>
            <a:ext cx="7163359" cy="472678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4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CA85-49A0-4E21-974B-50C344A6D7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9" descr="Hintergrund_4c (3).JPG"/>
          <p:cNvPicPr>
            <a:picLocks noChangeAspect="1"/>
          </p:cNvPicPr>
          <p:nvPr userDrawn="1"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0" y="2370138"/>
            <a:ext cx="10075863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28"/>
          <p:cNvSpPr>
            <a:spLocks noChangeArrowheads="1"/>
          </p:cNvSpPr>
          <p:nvPr userDrawn="1"/>
        </p:nvSpPr>
        <p:spPr bwMode="auto">
          <a:xfrm>
            <a:off x="8134350" y="205422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5" name="Rechteck 32"/>
          <p:cNvSpPr>
            <a:spLocks noChangeArrowheads="1"/>
          </p:cNvSpPr>
          <p:nvPr userDrawn="1"/>
        </p:nvSpPr>
        <p:spPr bwMode="auto">
          <a:xfrm>
            <a:off x="8134350" y="176847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6" name="Rechteck 36"/>
          <p:cNvSpPr>
            <a:spLocks noChangeArrowheads="1"/>
          </p:cNvSpPr>
          <p:nvPr userDrawn="1"/>
        </p:nvSpPr>
        <p:spPr bwMode="auto">
          <a:xfrm>
            <a:off x="8134350" y="1911350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944583" y="987352"/>
            <a:ext cx="8251363" cy="945356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None/>
              <a:defRPr sz="2400" b="1">
                <a:solidFill>
                  <a:srgbClr val="2E67AD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3"/>
          </p:nvPr>
        </p:nvSpPr>
        <p:spPr>
          <a:xfrm>
            <a:off x="503238" y="7010400"/>
            <a:ext cx="2351087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A58C-8C00-480F-BCB1-D40661CCABA4}" type="datetime1">
              <a:rPr lang="de-DE"/>
              <a:pPr>
                <a:defRPr/>
              </a:pPr>
              <a:t>02.06.2014</a:t>
            </a:fld>
            <a:endParaRPr 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B69A-A00A-4D8F-B754-911DADE73B9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ntergrund Welt+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9" descr="Hintergrund_4c (3).JPG"/>
          <p:cNvPicPr>
            <a:picLocks noChangeAspect="1"/>
          </p:cNvPicPr>
          <p:nvPr userDrawn="1"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0" y="2370138"/>
            <a:ext cx="10075863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28"/>
          <p:cNvSpPr>
            <a:spLocks noChangeArrowheads="1"/>
          </p:cNvSpPr>
          <p:nvPr userDrawn="1"/>
        </p:nvSpPr>
        <p:spPr bwMode="auto">
          <a:xfrm>
            <a:off x="8134350" y="205422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6" name="Rechteck 32"/>
          <p:cNvSpPr>
            <a:spLocks noChangeArrowheads="1"/>
          </p:cNvSpPr>
          <p:nvPr userDrawn="1"/>
        </p:nvSpPr>
        <p:spPr bwMode="auto">
          <a:xfrm>
            <a:off x="8134350" y="176847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7" name="Rechteck 36"/>
          <p:cNvSpPr>
            <a:spLocks noChangeArrowheads="1"/>
          </p:cNvSpPr>
          <p:nvPr userDrawn="1"/>
        </p:nvSpPr>
        <p:spPr bwMode="auto">
          <a:xfrm>
            <a:off x="8134350" y="1911350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944583" y="987352"/>
            <a:ext cx="8251363" cy="945356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None/>
              <a:defRPr sz="2400" b="1">
                <a:solidFill>
                  <a:srgbClr val="2E67AD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944612" y="2205831"/>
            <a:ext cx="8265357" cy="4411663"/>
          </a:xfrm>
          <a:prstGeom prst="rect">
            <a:avLst/>
          </a:prstGeom>
        </p:spPr>
        <p:txBody>
          <a:bodyPr lIns="100776" tIns="50389" rIns="100776" bIns="50389"/>
          <a:lstStyle>
            <a:lvl1pPr marL="503884" indent="-503884">
              <a:buFont typeface="+mj-lt"/>
              <a:buAutoNum type="arabicPeriod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defRPr sz="16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03238" y="7010400"/>
            <a:ext cx="2351087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3DB1-E2D2-4B4F-9322-A7534052DDC8}" type="datetime1">
              <a:rPr lang="de-DE"/>
              <a:pPr>
                <a:defRPr/>
              </a:pPr>
              <a:t>02.06.2014</a:t>
            </a:fld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28DF-0C62-45EA-ABED-C340DCE64AB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9" descr="Hintergrund_4c (3).JPG"/>
          <p:cNvPicPr>
            <a:picLocks noChangeAspect="1"/>
          </p:cNvPicPr>
          <p:nvPr userDrawn="1"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0" y="2370138"/>
            <a:ext cx="10075863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 userDrawn="1"/>
        </p:nvSpPr>
        <p:spPr bwMode="auto">
          <a:xfrm>
            <a:off x="6691313" y="0"/>
            <a:ext cx="3384550" cy="1654175"/>
          </a:xfrm>
          <a:prstGeom prst="rect">
            <a:avLst/>
          </a:prstGeom>
          <a:solidFill>
            <a:schemeClr val="bg1"/>
          </a:solidFill>
          <a:ln w="9525" algn="ctr">
            <a:noFill/>
            <a:bevel/>
            <a:headEnd/>
            <a:tailEnd/>
          </a:ln>
          <a:effectLst>
            <a:outerShdw algn="bl" rotWithShape="0">
              <a:prstClr val="black">
                <a:alpha val="0"/>
              </a:prstClr>
            </a:outerShdw>
          </a:effectLst>
        </p:spPr>
        <p:txBody>
          <a:bodyPr lIns="111075" tIns="55539" rIns="111075" bIns="55539" anchor="ctr"/>
          <a:lstStyle/>
          <a:p>
            <a:pPr algn="ctr">
              <a:defRPr/>
            </a:pPr>
            <a:endParaRPr lang="de-DE" sz="1400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6" name="Rechteck 28"/>
          <p:cNvSpPr>
            <a:spLocks noChangeArrowheads="1"/>
          </p:cNvSpPr>
          <p:nvPr userDrawn="1"/>
        </p:nvSpPr>
        <p:spPr bwMode="auto">
          <a:xfrm>
            <a:off x="8134350" y="205422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7" name="Rechteck 32"/>
          <p:cNvSpPr>
            <a:spLocks noChangeArrowheads="1"/>
          </p:cNvSpPr>
          <p:nvPr userDrawn="1"/>
        </p:nvSpPr>
        <p:spPr bwMode="auto">
          <a:xfrm>
            <a:off x="8134350" y="176847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sp>
        <p:nvSpPr>
          <p:cNvPr id="8" name="Rechteck 36"/>
          <p:cNvSpPr>
            <a:spLocks noChangeArrowheads="1"/>
          </p:cNvSpPr>
          <p:nvPr userDrawn="1"/>
        </p:nvSpPr>
        <p:spPr bwMode="auto">
          <a:xfrm>
            <a:off x="8134350" y="1911350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25" tIns="50363" rIns="100725" bIns="5036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ea typeface="+mn-ea"/>
            </a:endParaRPr>
          </a:p>
        </p:txBody>
      </p:sp>
      <p:pic>
        <p:nvPicPr>
          <p:cNvPr id="9" name="Grafik 17" descr="BME_Logo_engl_Klei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139700"/>
            <a:ext cx="2917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>
            <a:spLocks/>
          </p:cNvSpPr>
          <p:nvPr userDrawn="1"/>
        </p:nvSpPr>
        <p:spPr>
          <a:xfrm>
            <a:off x="2439988" y="2363788"/>
            <a:ext cx="4251325" cy="2127250"/>
          </a:xfrm>
          <a:prstGeom prst="rect">
            <a:avLst/>
          </a:prstGeom>
        </p:spPr>
        <p:txBody>
          <a:bodyPr lIns="100776" tIns="50389" rIns="100776" bIns="5038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de-DE" altLang="zh-CN" sz="44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itstream Vera Sans"/>
              </a:rPr>
              <a:t>Thank</a:t>
            </a:r>
            <a:r>
              <a:rPr lang="de-DE" altLang="zh-CN" sz="4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itstream Vera Sans"/>
              </a:rPr>
              <a:t> </a:t>
            </a:r>
            <a:r>
              <a:rPr lang="de-DE" altLang="zh-CN" sz="44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itstream Vera Sans"/>
              </a:rPr>
              <a:t>You</a:t>
            </a:r>
            <a:r>
              <a:rPr lang="de-DE" altLang="zh-CN" sz="4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itstream Vera Sans"/>
              </a:rPr>
              <a:t> !</a:t>
            </a:r>
          </a:p>
          <a:p>
            <a:pPr algn="ctr">
              <a:defRPr/>
            </a:pPr>
            <a:endParaRPr lang="de-DE" altLang="zh-CN" sz="44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itstream Vera Sans"/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2"/>
          </p:nvPr>
        </p:nvSpPr>
        <p:spPr>
          <a:xfrm>
            <a:off x="944613" y="6066037"/>
            <a:ext cx="6236458" cy="472678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None/>
              <a:defRPr sz="2400">
                <a:solidFill>
                  <a:srgbClr val="2E67AD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3"/>
          </p:nvPr>
        </p:nvSpPr>
        <p:spPr>
          <a:xfrm>
            <a:off x="944583" y="6445953"/>
            <a:ext cx="5746431" cy="472678"/>
          </a:xfrm>
          <a:prstGeom prst="rect">
            <a:avLst/>
          </a:prstGeom>
        </p:spPr>
        <p:txBody>
          <a:bodyPr lIns="100776" tIns="50389" rIns="100776" bIns="50389"/>
          <a:lstStyle>
            <a:lvl1pPr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4"/>
          </p:nvPr>
        </p:nvSpPr>
        <p:spPr>
          <a:xfrm>
            <a:off x="503238" y="7010400"/>
            <a:ext cx="2351087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1A68-AE95-43DF-8AF1-0D994DC15DEE}" type="datetime1">
              <a:rPr lang="de-DE"/>
              <a:pPr>
                <a:defRPr/>
              </a:pPr>
              <a:t>02.06.2014</a:t>
            </a:fld>
            <a:endParaRPr 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8C12-8204-49DE-B4E5-1B37D1F928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13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150" y="923925"/>
            <a:ext cx="9061450" cy="5064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2150" y="1638300"/>
            <a:ext cx="906145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9182100" y="7210425"/>
            <a:ext cx="500063" cy="28575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Frutiger LT Std 45 Light" pitchFamily="34" charset="0"/>
              </a:defRPr>
            </a:lvl1pPr>
          </a:lstStyle>
          <a:p>
            <a:pPr>
              <a:defRPr/>
            </a:pPr>
            <a:fld id="{D9F512E5-E74F-48C7-A75A-821236E178EA}" type="slidenum">
              <a:rPr lang="de-DE" altLang="zh-CN"/>
              <a:pPr>
                <a:defRPr/>
              </a:pPr>
              <a:t>‹Nr.›</a:t>
            </a:fld>
            <a:endParaRPr lang="de-DE" altLang="zh-CN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03793" y="7009642"/>
            <a:ext cx="2351035" cy="402652"/>
          </a:xfrm>
          <a:prstGeom prst="rect">
            <a:avLst/>
          </a:prstGeom>
        </p:spPr>
        <p:txBody>
          <a:bodyPr/>
          <a:lstStyle/>
          <a:p>
            <a:fld id="{E289F3C9-EC75-49C3-ACB4-B338CC5EB45F}" type="datetimeFigureOut">
              <a:rPr lang="de-DE" smtClean="0"/>
              <a:pPr/>
              <a:t>02.06.2014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42587" y="7009642"/>
            <a:ext cx="3190690" cy="4026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21035" y="7009642"/>
            <a:ext cx="2351035" cy="402652"/>
          </a:xfrm>
          <a:prstGeom prst="rect">
            <a:avLst/>
          </a:prstGeom>
        </p:spPr>
        <p:txBody>
          <a:bodyPr/>
          <a:lstStyle/>
          <a:p>
            <a:fld id="{5C7795C0-E7D6-41F1-8792-A44F4BFA271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56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3288" y="7010400"/>
            <a:ext cx="3189287" cy="401638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7107238"/>
            <a:ext cx="754063" cy="200025"/>
          </a:xfrm>
          <a:prstGeom prst="rect">
            <a:avLst/>
          </a:prstGeom>
          <a:solidFill>
            <a:srgbClr val="2E67AD"/>
          </a:solidFill>
          <a:ln w="0">
            <a:noFill/>
            <a:round/>
            <a:headEnd/>
            <a:tailEnd/>
          </a:ln>
          <a:effectLst/>
        </p:spPr>
        <p:txBody>
          <a:bodyPr wrap="none" lIns="100674" tIns="50340" rIns="100674" bIns="5034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de-DE" altLang="zh-C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76325" y="7108825"/>
            <a:ext cx="8294688" cy="198438"/>
          </a:xfrm>
          <a:prstGeom prst="rect">
            <a:avLst/>
          </a:prstGeom>
          <a:gradFill rotWithShape="0">
            <a:gsLst>
              <a:gs pos="0">
                <a:srgbClr val="A6A6A6"/>
              </a:gs>
              <a:gs pos="50000">
                <a:srgbClr val="D9D9D9"/>
              </a:gs>
              <a:gs pos="100000">
                <a:srgbClr val="FFFFFF"/>
              </a:gs>
            </a:gsLst>
            <a:lin ang="0"/>
          </a:gradFill>
          <a:ln w="0">
            <a:noFill/>
            <a:round/>
            <a:headEnd/>
            <a:tailEnd/>
          </a:ln>
        </p:spPr>
        <p:txBody>
          <a:bodyPr wrap="none" lIns="100691" tIns="50348" rIns="100691" bIns="50348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996950" y="7075488"/>
            <a:ext cx="2843213" cy="19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107" tIns="61049" rIns="99107" bIns="4955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503460" algn="l"/>
                <a:tab pos="1006920" algn="l"/>
                <a:tab pos="1510379" algn="l"/>
                <a:tab pos="2013838" algn="l"/>
                <a:tab pos="2517298" algn="l"/>
                <a:tab pos="3020755" algn="l"/>
                <a:tab pos="3524219" algn="l"/>
                <a:tab pos="4027676" algn="l"/>
                <a:tab pos="4531136" algn="l"/>
                <a:tab pos="5034594" algn="l"/>
                <a:tab pos="5538053" algn="l"/>
                <a:tab pos="6041514" algn="l"/>
                <a:tab pos="6544974" algn="l"/>
                <a:tab pos="7048432" algn="l"/>
                <a:tab pos="7551893" algn="l"/>
                <a:tab pos="8055356" algn="l"/>
                <a:tab pos="8558811" algn="l"/>
                <a:tab pos="9062270" algn="l"/>
                <a:tab pos="9565730" algn="l"/>
                <a:tab pos="10069192" algn="l"/>
              </a:tabLst>
              <a:defRPr/>
            </a:pPr>
            <a:r>
              <a:rPr lang="de-DE" sz="1000" b="1" dirty="0">
                <a:solidFill>
                  <a:srgbClr val="2E67AD"/>
                </a:solidFill>
                <a:latin typeface="Arial" pitchFamily="34" charset="0"/>
                <a:cs typeface="Arial" pitchFamily="34" charset="0"/>
              </a:rPr>
              <a:t>© BME / AMMPL </a:t>
            </a:r>
            <a:r>
              <a:rPr lang="de-DE" sz="1000" b="1" dirty="0" smtClean="0">
                <a:solidFill>
                  <a:srgbClr val="2E67AD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de-DE" sz="1000" b="1" dirty="0">
              <a:solidFill>
                <a:srgbClr val="2E67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umsplatzhalter 3"/>
          <p:cNvSpPr txBox="1">
            <a:spLocks/>
          </p:cNvSpPr>
          <p:nvPr/>
        </p:nvSpPr>
        <p:spPr bwMode="auto">
          <a:xfrm>
            <a:off x="4140200" y="7078663"/>
            <a:ext cx="2776538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10990" tIns="55496" rIns="110990" bIns="55496"/>
          <a:lstStyle/>
          <a:p>
            <a:pPr defTabSz="1109919">
              <a:defRPr/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Olaf Holzgrefe</a:t>
            </a:r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-4763" y="471488"/>
            <a:ext cx="754063" cy="198437"/>
          </a:xfrm>
          <a:prstGeom prst="rect">
            <a:avLst/>
          </a:prstGeom>
          <a:solidFill>
            <a:srgbClr val="2E67AD"/>
          </a:solidFill>
          <a:ln w="0">
            <a:noFill/>
            <a:round/>
            <a:headEnd/>
            <a:tailEnd/>
          </a:ln>
          <a:effectLst/>
        </p:spPr>
        <p:txBody>
          <a:bodyPr wrap="none" lIns="100674" tIns="50340" rIns="100674" bIns="5034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zh-CN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Grafik 8" descr="BME_Logo_engl_Klein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21725" y="157163"/>
            <a:ext cx="10683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944563"/>
            <a:ext cx="10075863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lIns="109214" tIns="56793" rIns="109214" bIns="56793"/>
          <a:lstStyle/>
          <a:p>
            <a:pPr>
              <a:defRPr/>
            </a:pPr>
            <a:endParaRPr lang="de-DE" sz="1000">
              <a:latin typeface="Arial" pitchFamily="34" charset="0"/>
              <a:cs typeface="+mn-cs"/>
            </a:endParaRPr>
          </a:p>
        </p:txBody>
      </p:sp>
      <p:sp>
        <p:nvSpPr>
          <p:cNvPr id="103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894763" y="7015163"/>
            <a:ext cx="5191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E67AD"/>
                </a:solidFill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BEF8A9DA-6C9B-4AC4-ABCC-8E4A027172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1467" y="336524"/>
            <a:ext cx="3998118" cy="49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2E67AD"/>
          </a:solidFill>
          <a:latin typeface="+mn-lt"/>
          <a:ea typeface="+mj-ea"/>
          <a:cs typeface="+mj-cs"/>
        </a:defRPr>
      </a:lvl1pPr>
      <a:lvl2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2E67AD"/>
          </a:solidFill>
          <a:latin typeface="Arial" pitchFamily="34" charset="0"/>
          <a:ea typeface="Bitstream Vera Sans" charset="0"/>
          <a:cs typeface="Bitstream Vera Sans" charset="0"/>
        </a:defRPr>
      </a:lvl2pPr>
      <a:lvl3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2E67AD"/>
          </a:solidFill>
          <a:latin typeface="Arial" pitchFamily="34" charset="0"/>
          <a:ea typeface="Bitstream Vera Sans" charset="0"/>
          <a:cs typeface="Bitstream Vera Sans" charset="0"/>
        </a:defRPr>
      </a:lvl3pPr>
      <a:lvl4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2E67AD"/>
          </a:solidFill>
          <a:latin typeface="Arial" pitchFamily="34" charset="0"/>
          <a:ea typeface="Bitstream Vera Sans" charset="0"/>
          <a:cs typeface="Bitstream Vera Sans" charset="0"/>
        </a:defRPr>
      </a:lvl4pPr>
      <a:lvl5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2E67AD"/>
          </a:solidFill>
          <a:latin typeface="Arial" pitchFamily="34" charset="0"/>
          <a:ea typeface="Bitstream Vera Sans" charset="0"/>
          <a:cs typeface="Bitstream Vera Sans" charset="0"/>
        </a:defRPr>
      </a:lvl5pPr>
      <a:lvl6pPr marL="2512273" indent="-228387" algn="ctr" defTabSz="45677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586"/>
          </a:solidFill>
          <a:latin typeface="Arial" charset="0"/>
          <a:ea typeface="Bitstream Vera Sans" charset="0"/>
          <a:cs typeface="Bitstream Vera Sans" charset="0"/>
        </a:defRPr>
      </a:lvl6pPr>
      <a:lvl7pPr marL="2969051" indent="-228387" algn="ctr" defTabSz="45677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586"/>
          </a:solidFill>
          <a:latin typeface="Arial" charset="0"/>
          <a:ea typeface="Bitstream Vera Sans" charset="0"/>
          <a:cs typeface="Bitstream Vera Sans" charset="0"/>
        </a:defRPr>
      </a:lvl7pPr>
      <a:lvl8pPr marL="3425827" indent="-228387" algn="ctr" defTabSz="45677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586"/>
          </a:solidFill>
          <a:latin typeface="Arial" charset="0"/>
          <a:ea typeface="Bitstream Vera Sans" charset="0"/>
          <a:cs typeface="Bitstream Vera Sans" charset="0"/>
        </a:defRPr>
      </a:lvl8pPr>
      <a:lvl9pPr marL="3882603" indent="-228387" algn="ctr" defTabSz="45677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4586"/>
          </a:solidFill>
          <a:latin typeface="Arial" charset="0"/>
          <a:ea typeface="Bitstream Vera Sans" charset="0"/>
          <a:cs typeface="Bitstream Vera Sans" charset="0"/>
        </a:defRPr>
      </a:lvl9pPr>
    </p:titleStyle>
    <p:bodyStyle>
      <a:lvl1pPr marL="339725" indent="-339725" algn="l" defTabSz="45561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595959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595959"/>
          </a:solidFill>
          <a:latin typeface="+mn-lt"/>
          <a:ea typeface="+mn-ea"/>
          <a:cs typeface="+mn-cs"/>
        </a:defRPr>
      </a:lvl2pPr>
      <a:lvl3pPr marL="1139825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>
          <a:solidFill>
            <a:srgbClr val="595959"/>
          </a:solidFill>
          <a:latin typeface="+mn-lt"/>
          <a:ea typeface="+mn-ea"/>
          <a:cs typeface="+mn-cs"/>
        </a:defRPr>
      </a:lvl3pPr>
      <a:lvl4pPr marL="1597025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2638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2273" indent="-228387" algn="l" defTabSz="456777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6pPr>
      <a:lvl7pPr marL="2969051" indent="-228387" algn="l" defTabSz="456777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7pPr>
      <a:lvl8pPr marL="3425827" indent="-228387" algn="l" defTabSz="456777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8pPr>
      <a:lvl9pPr marL="3882603" indent="-228387" algn="l" defTabSz="456777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55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1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5" algn="l" defTabSz="9135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www.itkam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1.jpeg"/><Relationship Id="rId7" Type="http://schemas.openxmlformats.org/officeDocument/2006/relationships/image" Target="../media/image7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9.png"/><Relationship Id="rId10" Type="http://schemas.openxmlformats.org/officeDocument/2006/relationships/image" Target="../media/image80.jpeg"/><Relationship Id="rId4" Type="http://schemas.openxmlformats.org/officeDocument/2006/relationships/image" Target="../media/image12.jpeg"/><Relationship Id="rId9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6.jpe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jpeg"/><Relationship Id="rId21" Type="http://schemas.openxmlformats.org/officeDocument/2006/relationships/image" Target="../media/image21.jpeg"/><Relationship Id="rId42" Type="http://schemas.openxmlformats.org/officeDocument/2006/relationships/image" Target="../media/image37.jpeg"/><Relationship Id="rId47" Type="http://schemas.openxmlformats.org/officeDocument/2006/relationships/image" Target="../media/image40.jpeg"/><Relationship Id="rId63" Type="http://schemas.openxmlformats.org/officeDocument/2006/relationships/image" Target="../media/image48.jpeg"/><Relationship Id="rId68" Type="http://schemas.openxmlformats.org/officeDocument/2006/relationships/hyperlink" Target="http://images.google.de/imgres?imgurl=http://www.weber-malen-gipsen.ch/fileadmin/dateien/referenzen/Esprit.jpg&amp;imgrefurl=http://www.weber-malen-gipsen.ch/index.php?id=72&amp;usg=__qj1RbsWs9OiZfnkcE1T6lsVk6Yo=&amp;h=249&amp;w=1000&amp;sz=90&amp;hl=de&amp;start=3&amp;um=1&amp;tbnid=cu9bLU9bIq5FNM:&amp;tbnh=37&amp;tbnw=149&amp;prev=/images?q=Esprit&amp;hl=de&amp;um=1" TargetMode="External"/><Relationship Id="rId84" Type="http://schemas.openxmlformats.org/officeDocument/2006/relationships/image" Target="../media/image60.jpeg"/><Relationship Id="rId89" Type="http://schemas.openxmlformats.org/officeDocument/2006/relationships/image" Target="../media/image63.jpeg"/><Relationship Id="rId7" Type="http://schemas.openxmlformats.org/officeDocument/2006/relationships/image" Target="../media/image14.jpeg"/><Relationship Id="rId71" Type="http://schemas.openxmlformats.org/officeDocument/2006/relationships/image" Target="../media/image52.jpeg"/><Relationship Id="rId92" Type="http://schemas.openxmlformats.org/officeDocument/2006/relationships/hyperlink" Target="http://www.google.de/imgres?imgurl=http://www.hf-latte-berlin.de/picture/upload/671px-Voith-logo.svg.png&amp;imgrefurl=http://www.hf-latte-berlin.de/index.php?sponsoren&amp;usg=__PEyoUFvUSKJ96rVDAmYGRq55W14=&amp;h=230&amp;w=671&amp;sz=8&amp;hl=de&amp;start=2&amp;zoom=1&amp;tbnid=qmm-pSc6rV6fqM:&amp;tbnh=47&amp;tbnw=138&amp;ei=Yg_WTsz9J7Da4QSylpGwDw&amp;prev=/search?q=voith+turbo&amp;um=1&amp;hl=de&amp;sa=N&amp;tbm=isch&amp;um=1&amp;itbs=1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www.google.de/imgres?imgurl=http://www.zere-ev.de/bilder/linde-gas-logo.jpg&amp;imgrefurl=http://www.zere-ev.de/zere-ev/mitglieder.html&amp;usg=__QNhv0KZLjit-3I3tL1tzuWf3VKI=&amp;h=100&amp;w=200&amp;sz=8&amp;hl=de&amp;start=1&amp;zoom=1&amp;tbnid=E06_0NnkZXQRDM:&amp;tbnh=52&amp;tbnw=104&amp;ei=DBPWTsvyBfD74QTrnNHEAQ&amp;prev=/search?q=linde+ag+logo&amp;um=1&amp;hl=de&amp;sa=N&amp;tbm=isch&amp;um=1&amp;itbs=1" TargetMode="External"/><Relationship Id="rId29" Type="http://schemas.openxmlformats.org/officeDocument/2006/relationships/image" Target="../media/image26.jpeg"/><Relationship Id="rId107" Type="http://schemas.openxmlformats.org/officeDocument/2006/relationships/hyperlink" Target="http://www.google.de/imgres?imgurl=http://www.stepstone.de/upload_de/logo/B/logoBrose_Fahrzeugteile_GmbH___Co._KG_7523DE.gif&amp;imgrefurl=http://www.stepstone.de/stellenangebote-des-unternehmens--Brose-Fahrzeugteile-GmbH-Co-KG--7523.html&amp;usg=__y_1I78s6Bdv7sCNEcopd9V3afDk=&amp;h=80&amp;w=160&amp;sz=4&amp;hl=de&amp;start=1&amp;zoom=1&amp;tbnid=B8Bo5RhHhT7zXM:&amp;tbnh=49&amp;tbnw=98&amp;ei=RRXWTuLTAuX54QThm8i2AQ&amp;prev=/search?q=brose+logo&amp;um=1&amp;hl=de&amp;sa=N&amp;tbm=isch&amp;um=1&amp;itbs=1" TargetMode="External"/><Relationship Id="rId11" Type="http://schemas.openxmlformats.org/officeDocument/2006/relationships/image" Target="../media/image16.jpeg"/><Relationship Id="rId24" Type="http://schemas.openxmlformats.org/officeDocument/2006/relationships/image" Target="../media/image23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39.jpeg"/><Relationship Id="rId53" Type="http://schemas.openxmlformats.org/officeDocument/2006/relationships/image" Target="../media/image43.jpeg"/><Relationship Id="rId58" Type="http://schemas.openxmlformats.org/officeDocument/2006/relationships/hyperlink" Target="http://images.google.de/imgres?imgurl=http://vitalisgreetsiel.files.wordpress.com/2009/08/www_tchibo_de.jpg&amp;imgrefurl=http://vitalisgreetsiel.wordpress.com/2009/08/30/vitalis-greetsiel-bietet-kururlaub-mit-dem-hochwertigen-reisepartner-tchibo-an/&amp;usg=__Mal76oYDr4yyflza6yc5pTdOXJ0=&amp;h=300&amp;w=300&amp;sz=32&amp;hl=de&amp;start=3&amp;um=1&amp;tbnid=Dl9F0dzR7St7dM:&amp;tbnh=116&amp;tbnw=116&amp;prev=/images?q=Tchibo&amp;hl=de&amp;sa=N&amp;um=1" TargetMode="External"/><Relationship Id="rId66" Type="http://schemas.openxmlformats.org/officeDocument/2006/relationships/hyperlink" Target="http://images.google.de/imgres?imgurl=http://www.ttm.tugraz.at/etc08/spo/800px-Logo_MAN.svg.png&amp;imgrefurl=http://www.ttm.tugraz.at/etc08/sponsors.html&amp;usg=__ICS9VtjRa3OXpOAkapa_k4wGzxA=&amp;h=444&amp;w=800&amp;sz=74&amp;hl=de&amp;start=1&amp;um=1&amp;tbnid=CToYZjHPbExN3M:&amp;tbnh=79&amp;tbnw=143&amp;prev=/images?q=Man&amp;hl=de&amp;um=1" TargetMode="External"/><Relationship Id="rId74" Type="http://schemas.openxmlformats.org/officeDocument/2006/relationships/hyperlink" Target="http://images.google.de/imgres?imgurl=http://www.repmanblog.com/photos/uncategorized/1.jpg&amp;imgrefurl=http://www.repmanblog.com/repman/social_responsibility/&amp;usg=__LI8sGusHDLhXpevrHzu1kepJpLE=&amp;h=213&amp;w=612&amp;sz=22&amp;hl=de&amp;start=6&amp;um=1&amp;tbnid=C7wZFiZI8WPEgM:&amp;tbnh=47&amp;tbnw=136&amp;prev=/images?q=kraft+foods&amp;hl=de&amp;um=1" TargetMode="External"/><Relationship Id="rId79" Type="http://schemas.openxmlformats.org/officeDocument/2006/relationships/hyperlink" Target="http://images.google.de/imgres?imgurl=http://utopiablog.files.wordpress.com/2008/07/600px-bmw.png&amp;imgrefurl=http://utopiablog.wordpress.com/2008/07/&amp;usg=__22ay7jOg-40Sh5wzNg9zegodEPI=&amp;h=600&amp;w=600&amp;sz=118&amp;hl=de&amp;start=2&amp;um=1&amp;tbnid=t7gmzMqR-2-hiM:&amp;tbnh=135&amp;tbnw=135&amp;prev=/images?q=BMW&amp;hl=de&amp;sa=N&amp;um=1" TargetMode="External"/><Relationship Id="rId87" Type="http://schemas.openxmlformats.org/officeDocument/2006/relationships/image" Target="../media/image62.png"/><Relationship Id="rId102" Type="http://schemas.openxmlformats.org/officeDocument/2006/relationships/hyperlink" Target="http://images.google.de/imgres?imgurl=http://www.maier-mineraloele.de/sitecontrol/files/Shell-Logo.jpg&amp;imgrefurl=http://www.maier-mineraloele.de/index.php?news_id=40&amp;usg=__LXX5T5ERe2oGieOCO3NRznklU5E=&amp;h=465&amp;w=500&amp;sz=34&amp;hl=de&amp;start=1&amp;um=1&amp;tbnid=v2PMU4z1imt0rM:&amp;tbnh=121&amp;tbnw=130&amp;prev=/images?q=Shell&amp;hl=de&amp;um=1" TargetMode="External"/><Relationship Id="rId5" Type="http://schemas.openxmlformats.org/officeDocument/2006/relationships/image" Target="../media/image9.png"/><Relationship Id="rId61" Type="http://schemas.openxmlformats.org/officeDocument/2006/relationships/image" Target="../media/image47.jpeg"/><Relationship Id="rId82" Type="http://schemas.openxmlformats.org/officeDocument/2006/relationships/hyperlink" Target="http://images.google.de/imgres?imgurl=http://www.ideeologen.de/data/media/Henkel.jpg&amp;imgrefurl=http://www.ideeologen.de/ideeologen/projekte_henkel&amp;usg=__iEQhUFUszR3SKuOW6LYyuZXtZhA=&amp;h=272&amp;w=478&amp;sz=40&amp;hl=de&amp;start=1&amp;um=1&amp;tbnid=wjixW4wnO4jFzM:&amp;tbnh=73&amp;tbnw=129&amp;prev=/images?q=Henkel&amp;hl=de&amp;sa=N&amp;um=1" TargetMode="External"/><Relationship Id="rId90" Type="http://schemas.openxmlformats.org/officeDocument/2006/relationships/hyperlink" Target="http://www.google.de/imgres?imgurl=http://upload.wikimedia.org/wikipedia/de/thumb/3/3e/Volvo_logo1.svg/200px-Volvo_logo1.svg.png&amp;imgrefurl=http://de.wikipedia.org/wiki/Volvo&amp;usg=__5pwVxGN1edp4rY0azM5ZEZ2Wavw=&amp;h=200&amp;w=200&amp;sz=23&amp;hl=de&amp;start=1&amp;zoom=1&amp;tbnid=V0XJPLx1P4UciM:&amp;tbnh=104&amp;tbnw=104&amp;ei=IA_WTvnSH8vV4QTAsqmeAQ&amp;prev=/search?q=volvo&amp;um=1&amp;hl=de&amp;sa=N&amp;tbm=isch&amp;um=1&amp;itbs=1" TargetMode="External"/><Relationship Id="rId95" Type="http://schemas.openxmlformats.org/officeDocument/2006/relationships/image" Target="../media/image66.jpeg"/><Relationship Id="rId19" Type="http://schemas.openxmlformats.org/officeDocument/2006/relationships/image" Target="../media/image20.jpeg"/><Relationship Id="rId14" Type="http://schemas.openxmlformats.org/officeDocument/2006/relationships/hyperlink" Target="http://www.google.de/imgres?imgurl=http://upload.wikimedia.org/wikipedia/de/archive/c/c0/20070907112312!Logovoneads.svg&amp;imgrefurl=http://de.wikipedia.org/wiki/Datei:Logovoneads.svg&amp;usg=__jExAQv2T_DKD_G8G7Kh0zcU20lM=&amp;h=576&amp;w=779&amp;sz=5&amp;hl=de&amp;start=1&amp;zoom=1&amp;tbnid=ooDNRVBjVuNoRM:&amp;tbnh=105&amp;tbnw=142&amp;ei=tRTWTuOmKKOH4gTlzoHBAQ&amp;prev=/search?q=eads+logo&amp;um=1&amp;hl=de&amp;sa=N&amp;tbm=isch&amp;um=1&amp;itbs=1" TargetMode="External"/><Relationship Id="rId22" Type="http://schemas.openxmlformats.org/officeDocument/2006/relationships/hyperlink" Target="http://www.google.de/imgres?imgurl=http://www.mission-solar.eu/fileadmin/user_upload/01_produkte/Wechselrichter/Kostal/Kostal.logo.JPG&amp;imgrefurl=http://www.mission-solar.eu/fileadmin/user_upload/01_produkte/Wechselrichter/Kostal/&amp;usg=__LbUuDD9qO77Fc-Zl2_bgiXaToUA=&amp;h=380&amp;w=800&amp;sz=29&amp;hl=de&amp;start=7&amp;zoom=1&amp;tbnid=yZZXu3UMoZZLtM:&amp;tbnh=68&amp;tbnw=143&amp;ei=hfDVTvbKOsujsgb84-XgCw&amp;prev=/search?q=kostal&amp;um=1&amp;hl=de&amp;sa=N&amp;tbm=isch&amp;um=1&amp;itbs=1" TargetMode="External"/><Relationship Id="rId27" Type="http://schemas.openxmlformats.org/officeDocument/2006/relationships/image" Target="../media/image25.jpe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hyperlink" Target="http://images.google.de/imgres?imgurl=http://www.math.tu-berlin.de/~anst/Images/logo_Lufthansa01.gif&amp;imgrefurl=http://www.math.tu-berlin.de/~anst/Links/links.html&amp;usg=__rpiLPtMqgq901fHenEVk7rHgxqI=&amp;h=253&amp;w=286&amp;sz=4&amp;hl=de&amp;start=9&amp;um=1&amp;tbnid=RqAdAk7aMzQnTM:&amp;tbnh=102&amp;tbnw=115&amp;prev=/images?q=Lufthansa&amp;hl=de&amp;um=1" TargetMode="External"/><Relationship Id="rId48" Type="http://schemas.openxmlformats.org/officeDocument/2006/relationships/hyperlink" Target="http://images.google.de/imgres?imgurl=http://www.designtagebuch.de/wp-content/uploads/2009/03/deutsche-post-dhl-logo.gif&amp;imgrefurl=http://www.designtagebuch.de/page/4/?Suchen&amp;s=bildmarke&amp;usg=__8ZNA1g3Ce0sGB3DlSAdgPOSoXpc=&amp;h=350&amp;w=600&amp;sz=29&amp;hl=de&amp;start=13&amp;um=1&amp;tbnid=rJCUvNv3k8hxEM:&amp;tbnh=79&amp;tbnw=135&amp;prev=/images?q=Post&amp;hl=de&amp;um=1" TargetMode="External"/><Relationship Id="rId56" Type="http://schemas.openxmlformats.org/officeDocument/2006/relationships/hyperlink" Target="http://images.google.de/imgres?imgurl=http://www.autoglas-unger.de/img/logo-2/3M-Logo.png&amp;imgrefurl=http://www.autoglas-unger.de/pages-02/material.html&amp;usg=__X_mO0D6kIcsborQWZvn8nXY8Zbc=&amp;h=330&amp;w=627&amp;sz=16&amp;hl=de&amp;start=2&amp;um=1&amp;tbnid=ZymYSNMyo--OvM:&amp;tbnh=72&amp;tbnw=136&amp;prev=/images?q=3m&amp;hl=de&amp;um=1" TargetMode="External"/><Relationship Id="rId64" Type="http://schemas.openxmlformats.org/officeDocument/2006/relationships/hyperlink" Target="http://images.google.de/imgres?imgurl=http://www.inova-online.de/inova/neu/logos/logo_deutschebank-212.png&amp;imgrefurl=http://www.inova-online.de/inova/neu/index.php?section=ausstellerliste&amp;usg=__MbIPLEVwZgIE2DdQxSXdRbUx8EI=&amp;h=343&amp;w=1653&amp;sz=39&amp;hl=de&amp;start=1&amp;um=1&amp;tbnid=-sLcQqarymFLSM:&amp;tbnh=31&amp;tbnw=150&amp;prev=/images?q=Deutsche+Bank&amp;hl=de&amp;um=1" TargetMode="External"/><Relationship Id="rId69" Type="http://schemas.openxmlformats.org/officeDocument/2006/relationships/image" Target="../media/image51.jpeg"/><Relationship Id="rId77" Type="http://schemas.openxmlformats.org/officeDocument/2006/relationships/hyperlink" Target="http://images.google.de/imgres?imgurl=http://upload.wikimedia.org/wikipedia/de/thumb/3/3e/Bilfinger_Berger_Logo.svg/744px-Bilfinger_Berger_Logo.svg.png&amp;imgrefurl=http://de.wikipedia.org/wiki/Datei:Bilfinger_Berger_Logo.svg&amp;usg=__O38UBwi4n70PHUlLLGy3BOc-rEQ=&amp;h=279&amp;w=744&amp;sz=16&amp;hl=de&amp;start=2&amp;um=1&amp;tbnid=RemvfSn9tFN2OM:&amp;tbnh=53&amp;tbnw=141&amp;prev=/images?q=Bilfinger&amp;hl=de&amp;um=1" TargetMode="External"/><Relationship Id="rId100" Type="http://schemas.openxmlformats.org/officeDocument/2006/relationships/hyperlink" Target="http://www.google.de/imgres?imgurl=http://www.pfranken.de/picture/firmenlogos/Canon_logo.png&amp;imgrefurl=http://www.pfranken.de/main_bigware_29.php?bigPfad=23&amp;bigwareCsid=gkpvaggq7bqqnrqocks2coiom6fub8ur&amp;usg=__ehn-9D-RL2SxD5sWfM9aBg7TTl4=&amp;h=331&amp;w=953&amp;sz=25&amp;hl=de&amp;start=1&amp;zoom=1&amp;tbnid=6-8KwepaoYar8M:&amp;tbnh=51&amp;tbnw=148&amp;ei=ZhHWTuSKEuz34QT-5p3PAQ&amp;prev=/search?q=canon&amp;um=1&amp;hl=de&amp;sa=N&amp;tbm=isch&amp;um=1&amp;itbs=1" TargetMode="External"/><Relationship Id="rId105" Type="http://schemas.openxmlformats.org/officeDocument/2006/relationships/image" Target="../media/image71.jpeg"/><Relationship Id="rId8" Type="http://schemas.openxmlformats.org/officeDocument/2006/relationships/hyperlink" Target="http://www.google.de/imgres?imgurl=http://www.transwide.info/register/logosandpics/Logo_Evonik_300dpi.jpg&amp;imgrefurl=http://www.transwide.info/register/tlm/&amp;usg=__FW-SwxuVNjR_bduHz0yEf531vjE=&amp;h=1018&amp;w=2504&amp;sz=388&amp;hl=de&amp;start=1&amp;zoom=1&amp;tbnid=Ew6doBCz48p81M:&amp;tbnh=61&amp;tbnw=150&amp;ei=YhbWTub8GMvusgaAwsCIDg&amp;prev=/search?q=evonik&amp;um=1&amp;hl=de&amp;sa=N&amp;tbm=isch&amp;um=1&amp;itbs=1" TargetMode="External"/><Relationship Id="rId51" Type="http://schemas.openxmlformats.org/officeDocument/2006/relationships/image" Target="../media/image42.jpeg"/><Relationship Id="rId72" Type="http://schemas.openxmlformats.org/officeDocument/2006/relationships/hyperlink" Target="http://images.google.de/imgres?imgurl=http://www.belli-transporte.de/Dachser_Logo_neu.jpg&amp;imgrefurl=http://www.belli-transporte.de/site10_d.htm&amp;usg=__HU-M0T5w1j4v_Ljjfst6VKBiQ_M=&amp;h=1188&amp;w=3543&amp;sz=159&amp;hl=de&amp;start=2&amp;um=1&amp;tbnid=PQVx87jU8x4GPM:&amp;tbnh=50&amp;tbnw=150&amp;prev=/images?q=dachser&amp;hl=de&amp;sa=N&amp;um=1" TargetMode="External"/><Relationship Id="rId80" Type="http://schemas.openxmlformats.org/officeDocument/2006/relationships/image" Target="../media/image57.jpeg"/><Relationship Id="rId85" Type="http://schemas.openxmlformats.org/officeDocument/2006/relationships/hyperlink" Target="http://www.google.de/imgres?imgurl=http://www.sife-mannheim.de/tl_files/sifemannheim/bilder/sponsoren/freudenberg.png&amp;imgrefurl=http://www.sife-mannheim.de/unterstuetzer.html&amp;usg=__D69QhT1-U8lDC6JDvmbzy7D7YOY=&amp;h=267&amp;w=800&amp;sz=22&amp;hl=de&amp;start=3&amp;zoom=1&amp;tbnid=zpMVIxZiJVnpiM:&amp;tbnh=48&amp;tbnw=143&amp;ei=vPDVTrnfL5OQsAad6fzSCQ&amp;prev=/search?q=freudenberg&amp;um=1&amp;hl=de&amp;sa=N&amp;tbm=isch&amp;um=1&amp;itbs=1" TargetMode="External"/><Relationship Id="rId93" Type="http://schemas.openxmlformats.org/officeDocument/2006/relationships/image" Target="../media/image65.jpeg"/><Relationship Id="rId98" Type="http://schemas.openxmlformats.org/officeDocument/2006/relationships/hyperlink" Target="http://www.google.de/imgres?imgurl=http://www.saint-gobain-marine.com/wp-content/uploads/2010/06/sg_group_l-sm.jpg&amp;imgrefurl=http://www.saint-gobain-marine.com/index.php/companies-2&amp;usg=__ILyReDPlqpWDVU9Nw3cVo7mNm1M=&amp;h=308&amp;w=729&amp;sz=30&amp;hl=de&amp;start=12&amp;zoom=1&amp;tbnid=SOAgnRoOPLpPyM:&amp;tbnh=60&amp;tbnw=141&amp;ei=xxDWTs3-Du7c4QTUxK2uAQ&amp;prev=/search?q=saint-gobain&amp;um=1&amp;hl=de&amp;sa=N&amp;tbm=isch&amp;um=1&amp;itbs=1" TargetMode="External"/><Relationship Id="rId3" Type="http://schemas.openxmlformats.org/officeDocument/2006/relationships/image" Target="../media/image11.jpeg"/><Relationship Id="rId12" Type="http://schemas.openxmlformats.org/officeDocument/2006/relationships/hyperlink" Target="http://www.google.de/imgres?imgurl=http://www.wuerth.de/web2/produkte/brandschutz/bilder/wuerth-logo-trans.gif&amp;imgrefurl=http://www.wuerth.de/brandschutz&amp;usg=__Wj4YWWI3B8LYKw0oG3V15egfpfk=&amp;h=60&amp;w=107&amp;sz=1&amp;hl=de&amp;start=17&amp;zoom=1&amp;tbnid=Fov6vY9n89GRgM:&amp;tbnh=48&amp;tbnw=85&amp;ei=oRXWTrepJqOE4gS3oMjZAQ&amp;prev=/search?q=w%C3%BCrth&amp;um=1&amp;hl=de&amp;sa=N&amp;tbm=isch&amp;um=1&amp;itbs=1" TargetMode="External"/><Relationship Id="rId17" Type="http://schemas.openxmlformats.org/officeDocument/2006/relationships/image" Target="../media/image19.jpeg"/><Relationship Id="rId25" Type="http://schemas.openxmlformats.org/officeDocument/2006/relationships/hyperlink" Target="http://images.google.de/imgres?imgurl=http://www.icis.com/blogs/icis-chemicals-confidential/air%20france%20klm.jpg&amp;imgrefurl=http://www.icis.com/blogs/icis-chemicals-confidential/files/2009/02/&amp;usg=__lBlxgSRZKEOfe8u7Y80HJIeli1Y=&amp;h=228&amp;w=354&amp;sz=48&amp;hl=de&amp;start=5&amp;um=1&amp;tbnid=AfLO7CGKfvyRaM:&amp;tbnh=78&amp;tbnw=121&amp;prev=/images?q=air+france+klm&amp;hl=de&amp;um=1" TargetMode="External"/><Relationship Id="rId33" Type="http://schemas.openxmlformats.org/officeDocument/2006/relationships/image" Target="../media/image30.jpeg"/><Relationship Id="rId38" Type="http://schemas.openxmlformats.org/officeDocument/2006/relationships/hyperlink" Target="http://images.google.de/imgres?imgurl=http://www.ibs-ka.de/assets/images/abb.jpg&amp;imgrefurl=http://www.ibs-ka.de/html/body_kunden.html&amp;usg=__GqqkHoqgT1kI1eJ_xb1XWiEdRjo=&amp;h=479&amp;w=1204&amp;sz=35&amp;hl=de&amp;start=1&amp;um=1&amp;tbnid=tZjkIP6hI4CNmM:&amp;tbnh=60&amp;tbnw=150&amp;prev=/images?q=abb&amp;hl=de&amp;sa=N&amp;um=1" TargetMode="External"/><Relationship Id="rId46" Type="http://schemas.openxmlformats.org/officeDocument/2006/relationships/hyperlink" Target="http://images.google.de/imgres?imgurl=http://www.aleasgroup.com/en/images/kepek/kliens_logok/deutsche_telekom_logo.png&amp;imgrefurl=http://www.aleasgroup.com/en/clients&amp;usg=__h1XLN2J9sV4gv7AWS_rqh3d5PdI=&amp;h=198&amp;w=800&amp;sz=23&amp;hl=de&amp;start=1&amp;um=1&amp;tbnid=ckFBeEutpWXc8M:&amp;tbnh=35&amp;tbnw=143&amp;prev=/images?q=Telekom+logo&amp;hl=de&amp;um=1" TargetMode="External"/><Relationship Id="rId59" Type="http://schemas.openxmlformats.org/officeDocument/2006/relationships/image" Target="../media/image46.jpeg"/><Relationship Id="rId67" Type="http://schemas.openxmlformats.org/officeDocument/2006/relationships/image" Target="../media/image50.jpeg"/><Relationship Id="rId103" Type="http://schemas.openxmlformats.org/officeDocument/2006/relationships/image" Target="../media/image70.jpeg"/><Relationship Id="rId108" Type="http://schemas.openxmlformats.org/officeDocument/2006/relationships/image" Target="../media/image73.jpeg"/><Relationship Id="rId20" Type="http://schemas.openxmlformats.org/officeDocument/2006/relationships/hyperlink" Target="http://images.google.de/imgres?imgurl=http://www.farmland.org/images/UnileverLogo.JPG&amp;imgrefurl=http://www.farmland.org/news/events/2006conference/supporters.asp&amp;usg=__bH1_AXF_8mSAKx7EoP9QUYPRYHE=&amp;h=376&amp;w=360&amp;sz=87&amp;hl=de&amp;start=3&amp;um=1&amp;tbnid=_cFnC7ZhozSOnM:&amp;tbnh=122&amp;tbnw=117&amp;prev=/images?q=unilever&amp;hl=de&amp;sa=N&amp;um=1" TargetMode="External"/><Relationship Id="rId41" Type="http://schemas.openxmlformats.org/officeDocument/2006/relationships/hyperlink" Target="http://images.google.de/imgres?imgurl=http://www.kuechenhaus-litke.de/cms/images/stories/siemens%20logo.gif&amp;imgrefurl=http://www.kuechenhaus-litke.de/index.php/hersteller&amp;usg=__llNT4HMZWUBmXEAGZiqxLMyTSTU=&amp;h=377&amp;w=1617&amp;sz=13&amp;hl=de&amp;start=10&amp;um=1&amp;tbnid=igDibX4wjkiZFM:&amp;tbnh=35&amp;tbnw=150&amp;prev=/images?q=siemens&amp;hl=de&amp;sa=N&amp;um=1" TargetMode="External"/><Relationship Id="rId54" Type="http://schemas.openxmlformats.org/officeDocument/2006/relationships/hyperlink" Target="http://images.google.de/imgres?imgurl=http://www.uni-koblenz.de/FB4/Institutes/IWVI/AGVInf/Projects/eGovLivingLab/Image/IBM&amp;imgrefurl=http://www.uni-koblenz.de/FB4/Institutes/IWVI/AGVInf/Projects/eGovLivingLab&amp;usg=__QjEPh6uC7OyuIUEFhDaLb_sh_DQ=&amp;h=323&amp;w=800&amp;sz=9&amp;hl=de&amp;start=1&amp;um=1&amp;tbnid=IMgZHpV-XbfwHM:&amp;tbnh=58&amp;tbnw=143&amp;prev=/images?q=IBM&amp;hl=de&amp;um=1" TargetMode="External"/><Relationship Id="rId62" Type="http://schemas.openxmlformats.org/officeDocument/2006/relationships/hyperlink" Target="http://images.google.de/imgres?imgurl=http://www.smurf-records.de/newcomer/logos/800px-Hornbach-Baumarkt.png&amp;imgrefurl=http://www.smurf-records.de/newcomer/referenzen.html&amp;usg=__xIZ6yffvwVEsnWxr0o4alRFvTGI=&amp;h=211&amp;w=800&amp;sz=45&amp;hl=de&amp;start=1&amp;um=1&amp;tbnid=7ar4UrE-oYoETM:&amp;tbnh=38&amp;tbnw=143&amp;prev=/images?q=Hornbach&amp;hl=de&amp;um=1" TargetMode="External"/><Relationship Id="rId70" Type="http://schemas.openxmlformats.org/officeDocument/2006/relationships/hyperlink" Target="http://images.google.de/imgres?imgurl=http://www.fita.org/witsd/Kuehne.gif&amp;imgrefurl=http://www.fita.org/witsd/kuehnenagel.htm&amp;usg=__UbaF5UDpigmC1UdCuMdMNfrMQe8=&amp;h=162&amp;w=296&amp;sz=3&amp;hl=de&amp;start=5&amp;um=1&amp;tbnid=hol3P7ycau8mxM:&amp;tbnh=63&amp;tbnw=116&amp;prev=/images?q=k%C3%BChne+und+nagel&amp;hl=de&amp;sa=N&amp;um=1" TargetMode="External"/><Relationship Id="rId75" Type="http://schemas.openxmlformats.org/officeDocument/2006/relationships/image" Target="../media/image54.jpeg"/><Relationship Id="rId83" Type="http://schemas.openxmlformats.org/officeDocument/2006/relationships/image" Target="../media/image59.jpeg"/><Relationship Id="rId88" Type="http://schemas.openxmlformats.org/officeDocument/2006/relationships/hyperlink" Target="http://www.google.de/imgres?imgurl=http://bosch-service-straubing.de/WEBASTO4.JPG&amp;imgrefurl=http://bosch-service-straubing.de/heizung.html&amp;usg=__YRnPcLOMrJblazz-Mv8deSuOqHM=&amp;h=261&amp;w=1253&amp;sz=25&amp;hl=de&amp;start=1&amp;zoom=1&amp;tbnid=wZGyScXJaQLeEM:&amp;tbnh=31&amp;tbnw=150&amp;ei=3w7WTvXBDYT14QSSgsmRAQ&amp;prev=/search?q=webasto&amp;um=1&amp;hl=de&amp;sa=N&amp;tbm=isch&amp;um=1&amp;itbs=1" TargetMode="External"/><Relationship Id="rId91" Type="http://schemas.openxmlformats.org/officeDocument/2006/relationships/image" Target="../media/image64.jpeg"/><Relationship Id="rId96" Type="http://schemas.openxmlformats.org/officeDocument/2006/relationships/hyperlink" Target="http://www.google.de/imgres?imgurl=http://www.izt.de/moodle/file.php/8/Vattenfall_logo_klein.png&amp;imgrefurl=http://www.izt.de/moodle/course/view.php?id=8&amp;usg=__H-MNHOUBUsyLyp2-HFk4zDeOM9E=&amp;h=173&amp;w=800&amp;sz=17&amp;hl=de&amp;start=2&amp;zoom=1&amp;tbnid=jAPE7jjFHrZvnM:&amp;tbnh=31&amp;tbnw=143&amp;ei=zg_WTtjAMe714QTTxIy4AQ&amp;prev=/search?q=vattenfall+logo&amp;um=1&amp;hl=de&amp;sa=N&amp;tbm=isch&amp;um=1&amp;itb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de/imgres?imgurl=http://www.carenvy.ca/wp-content/uploads/2009/05/magna-logo.jpg&amp;imgrefurl=http://www.carenvy.ca/2009/05/opels-magna-nimous-decision/&amp;usg=__8aDm2geMfHJF8ggGD35PaML-b9o=&amp;h=349&amp;w=600&amp;sz=8&amp;hl=de&amp;start=1&amp;um=1&amp;tbnid=HwtXgEI6CXcCxM:&amp;tbnh=79&amp;tbnw=135&amp;prev=/images?q=Magna&amp;hl=de&amp;um=1" TargetMode="External"/><Relationship Id="rId15" Type="http://schemas.openxmlformats.org/officeDocument/2006/relationships/image" Target="../media/image18.jpeg"/><Relationship Id="rId23" Type="http://schemas.openxmlformats.org/officeDocument/2006/relationships/image" Target="../media/image22.jpeg"/><Relationship Id="rId28" Type="http://schemas.openxmlformats.org/officeDocument/2006/relationships/hyperlink" Target="http://images.google.de/imgres?imgurl=http://www.faccphila.org/images/sap_09_logo.gif&amp;imgrefurl=http://www.faccphila.org/event_SAP_09.html&amp;usg=__hLT0CF0DMzHoIc95vxZGkHaIXl8=&amp;h=384&amp;w=739&amp;sz=5&amp;hl=de&amp;start=2&amp;um=1&amp;tbnid=d1zYaXleJAjzYM:&amp;tbnh=73&amp;tbnw=141&amp;prev=/images?q=SAP&amp;hl=de&amp;um=1" TargetMode="External"/><Relationship Id="rId36" Type="http://schemas.openxmlformats.org/officeDocument/2006/relationships/image" Target="../media/image33.png"/><Relationship Id="rId49" Type="http://schemas.openxmlformats.org/officeDocument/2006/relationships/image" Target="../media/image41.jpeg"/><Relationship Id="rId57" Type="http://schemas.openxmlformats.org/officeDocument/2006/relationships/image" Target="../media/image45.jpeg"/><Relationship Id="rId106" Type="http://schemas.openxmlformats.org/officeDocument/2006/relationships/image" Target="../media/image72.png"/><Relationship Id="rId10" Type="http://schemas.openxmlformats.org/officeDocument/2006/relationships/hyperlink" Target="http://www.google.de/imgres?imgurl=http://www.fraport.de/apps/dfra_company/docroot/frontend/resources/images/logo.gif&amp;imgrefurl=http://www.fraport.de/&amp;usg=__u8ltRefI3_OXsoubaPQL_WUY3xw=&amp;h=100&amp;w=170&amp;sz=5&amp;hl=de&amp;start=2&amp;zoom=1&amp;tbnid=Zam06SA61yAnWM:&amp;tbnh=58&amp;tbnw=99&amp;ei=AxbWTrvvEomyhAfwhcVP&amp;prev=/search?q=fraport&amp;um=1&amp;hl=de&amp;sa=N&amp;tbm=isch&amp;um=1&amp;itbs=1" TargetMode="External"/><Relationship Id="rId31" Type="http://schemas.openxmlformats.org/officeDocument/2006/relationships/image" Target="../media/image28.png"/><Relationship Id="rId44" Type="http://schemas.openxmlformats.org/officeDocument/2006/relationships/image" Target="../media/image38.jpeg"/><Relationship Id="rId52" Type="http://schemas.openxmlformats.org/officeDocument/2006/relationships/hyperlink" Target="http://images.google.de/imgres?imgurl=http://www.dgg2007.rwth-aachen.de/images/krweocos.gif&amp;imgrefurl=http://www.dgg2007.rwth-aachen.de/deutsch/sponsoren.php&amp;usg=__REsjSGsJbXutNB5zjqdbzHIBE_A=&amp;h=574&amp;w=1181&amp;sz=41&amp;hl=de&amp;start=1&amp;um=1&amp;tbnid=RsqEHB4EF9bKBM:&amp;tbnh=73&amp;tbnw=150&amp;prev=/images?q=RWE&amp;hl=de&amp;um=1" TargetMode="External"/><Relationship Id="rId60" Type="http://schemas.openxmlformats.org/officeDocument/2006/relationships/hyperlink" Target="http://images.google.de/imgres?imgurl=http://www.imagetours.de/wpblog/wp-content/uploads/2008/MWundBahn/DeutscheBahn.gif&amp;imgrefurl=http://www.imagetours.de/wpblog/2008/06/05/deutsche-bahn-neue-strecke-berlin-nach-cottbus/&amp;usg=__eSjsBVR7_r2VUeDmOD1zhwSKT4g=&amp;h=496&amp;w=708&amp;sz=9&amp;hl=de&amp;start=1&amp;um=1&amp;tbnid=FUv-kMWX4nPNPM:&amp;tbnh=98&amp;tbnw=140&amp;prev=/images?q=Deutsche+Bahn&amp;hl=de&amp;sa=N&amp;um=1" TargetMode="External"/><Relationship Id="rId65" Type="http://schemas.openxmlformats.org/officeDocument/2006/relationships/image" Target="../media/image49.jpeg"/><Relationship Id="rId73" Type="http://schemas.openxmlformats.org/officeDocument/2006/relationships/image" Target="../media/image53.jpeg"/><Relationship Id="rId78" Type="http://schemas.openxmlformats.org/officeDocument/2006/relationships/image" Target="../media/image56.jpeg"/><Relationship Id="rId81" Type="http://schemas.openxmlformats.org/officeDocument/2006/relationships/image" Target="../media/image58.png"/><Relationship Id="rId86" Type="http://schemas.openxmlformats.org/officeDocument/2006/relationships/image" Target="../media/image61.jpeg"/><Relationship Id="rId94" Type="http://schemas.openxmlformats.org/officeDocument/2006/relationships/hyperlink" Target="http://www.google.de/imgres?imgurl=http://upload.wikimedia.org/wikipedia/de/thumb/c/c2/Voestalpine-Logo.svg/765px-Voestalpine-Logo.svg.png&amp;imgrefurl=http://de.wikipedia.org/wiki/Datei:Voestalpine-Logo.svg&amp;usg=__o-mzm9PCPsuVricEEDrKbWezD2g=&amp;h=142&amp;w=765&amp;sz=15&amp;hl=de&amp;start=1&amp;zoom=1&amp;tbnid=AF3SVUxkBSiaRM:&amp;tbnh=26&amp;tbnw=142&amp;ei=kQ_WTq3WBqnh4QTJ_OiSAQ&amp;prev=/search?q=voestalpine+logo&amp;um=1&amp;hl=de&amp;sa=N&amp;tbm=isch&amp;um=1&amp;itbs=1" TargetMode="External"/><Relationship Id="rId99" Type="http://schemas.openxmlformats.org/officeDocument/2006/relationships/image" Target="../media/image68.jpeg"/><Relationship Id="rId101" Type="http://schemas.openxmlformats.org/officeDocument/2006/relationships/image" Target="../media/image69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3" Type="http://schemas.openxmlformats.org/officeDocument/2006/relationships/image" Target="../media/image17.jpeg"/><Relationship Id="rId18" Type="http://schemas.openxmlformats.org/officeDocument/2006/relationships/hyperlink" Target="http://images.google.de/imgres?imgurl=http://www.ftduetzen.de/wp/wp-content/2008/01/allianz.jpg&amp;imgrefurl=http://www.ftduetzen.de/wp/?page_id=164&amp;usg=__PRAuKxdB1zr1fx23YQJJP4w5OTE=&amp;h=250&amp;w=296&amp;sz=46&amp;hl=de&amp;start=3&amp;um=1&amp;tbnid=paVqL1fXy0JSHM:&amp;tbnh=98&amp;tbnw=116&amp;prev=/images?q=Allianz&amp;hl=de&amp;um=1" TargetMode="External"/><Relationship Id="rId39" Type="http://schemas.openxmlformats.org/officeDocument/2006/relationships/image" Target="../media/image35.jpeg"/><Relationship Id="rId34" Type="http://schemas.openxmlformats.org/officeDocument/2006/relationships/image" Target="../media/image31.png"/><Relationship Id="rId50" Type="http://schemas.openxmlformats.org/officeDocument/2006/relationships/hyperlink" Target="http://images.google.de/imgres?imgurl=http://www.detiprodeti.cz/_files/800px-coca-cola_logo_svg.png&amp;imgrefurl=http://www.cod4forums.com/index.php?showtopic=28114&amp;usg=__V8pdUXv1sMKYIXMUHj2PGFWgxFc=&amp;h=262&amp;w=800&amp;sz=52&amp;hl=de&amp;start=3&amp;um=1&amp;tbnid=d_R6Ope8NJyv7M:&amp;tbnh=47&amp;tbnw=143&amp;prev=/images?q=coca+cola+logo&amp;hl=de&amp;um=1" TargetMode="External"/><Relationship Id="rId55" Type="http://schemas.openxmlformats.org/officeDocument/2006/relationships/image" Target="../media/image44.jpeg"/><Relationship Id="rId76" Type="http://schemas.openxmlformats.org/officeDocument/2006/relationships/image" Target="../media/image55.png"/><Relationship Id="rId97" Type="http://schemas.openxmlformats.org/officeDocument/2006/relationships/image" Target="../media/image67.jpeg"/><Relationship Id="rId104" Type="http://schemas.openxmlformats.org/officeDocument/2006/relationships/hyperlink" Target="http://www.google.de/imgres?imgurl=http://www.arcadis-ost-1.de/layout/img/logos/nordex.png&amp;imgrefurl=http://www.arcadis-ost-1.de/&amp;usg=__ygxq40ydy0WoD8T6JOblYYnB6mw=&amp;h=237&amp;w=800&amp;sz=35&amp;hl=de&amp;start=1&amp;zoom=1&amp;tbnid=Hi9oJyw9kKfLkM:&amp;tbnh=42&amp;tbnw=143&amp;ei=ohHWTs7ACcPc4QSSybiPAQ&amp;prev=/search?q=nordex&amp;um=1&amp;hl=de&amp;sa=N&amp;tbm=isch&amp;um=1&amp;itb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37"/>
          <p:cNvSpPr>
            <a:spLocks noGrp="1"/>
          </p:cNvSpPr>
          <p:nvPr>
            <p:ph type="ctrTitle"/>
          </p:nvPr>
        </p:nvSpPr>
        <p:spPr bwMode="auto">
          <a:xfrm>
            <a:off x="946150" y="2278832"/>
            <a:ext cx="7043738" cy="15017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3600" dirty="0" smtClean="0"/>
              <a:t>The Key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>
                <a:solidFill>
                  <a:srgbClr val="0070C0"/>
                </a:solidFill>
              </a:rPr>
              <a:t>the</a:t>
            </a:r>
            <a:r>
              <a:rPr lang="de-DE" sz="3600" dirty="0" smtClean="0">
                <a:solidFill>
                  <a:srgbClr val="D61506"/>
                </a:solidFill>
              </a:rPr>
              <a:t> </a:t>
            </a:r>
            <a:r>
              <a:rPr lang="de-DE" sz="3600" dirty="0" smtClean="0"/>
              <a:t>German Market</a:t>
            </a:r>
            <a:endParaRPr lang="de-DE" altLang="zh-CN" sz="3600" dirty="0" smtClean="0">
              <a:solidFill>
                <a:srgbClr val="0070C0"/>
              </a:solidFill>
            </a:endParaRPr>
          </a:p>
        </p:txBody>
      </p:sp>
      <p:sp>
        <p:nvSpPr>
          <p:cNvPr id="11267" name="Foliennummernplatzhalter 7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AF595B3-06F2-4F97-AFDF-8DDAD4D8F440}" type="slidenum">
              <a:rPr lang="de-DE" altLang="zh-CN" smtClean="0">
                <a:latin typeface="Arial" charset="0"/>
                <a:cs typeface="Arial" charset="0"/>
              </a:rPr>
              <a:pPr/>
              <a:t>1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78" name="Rechteck 28"/>
          <p:cNvSpPr>
            <a:spLocks noChangeArrowheads="1"/>
          </p:cNvSpPr>
          <p:nvPr/>
        </p:nvSpPr>
        <p:spPr bwMode="auto">
          <a:xfrm>
            <a:off x="8134350" y="205422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79" name="Rechteck 32"/>
          <p:cNvSpPr>
            <a:spLocks noChangeArrowheads="1"/>
          </p:cNvSpPr>
          <p:nvPr/>
        </p:nvSpPr>
        <p:spPr bwMode="auto">
          <a:xfrm>
            <a:off x="8134350" y="1768475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sp>
        <p:nvSpPr>
          <p:cNvPr id="80" name="Rechteck 36"/>
          <p:cNvSpPr>
            <a:spLocks noChangeArrowheads="1"/>
          </p:cNvSpPr>
          <p:nvPr/>
        </p:nvSpPr>
        <p:spPr bwMode="auto">
          <a:xfrm>
            <a:off x="8134350" y="1911350"/>
            <a:ext cx="1714500" cy="71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+mn-lt"/>
              <a:cs typeface="+mn-cs"/>
            </a:endParaRPr>
          </a:p>
        </p:txBody>
      </p:sp>
      <p:pic>
        <p:nvPicPr>
          <p:cNvPr id="11271" name="Grafik 40" descr="BME_Logo_engl_Kl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139700"/>
            <a:ext cx="2917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1005483" y="2772346"/>
            <a:ext cx="6696744" cy="108108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b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Engineering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</a:t>
            </a:r>
            <a:endParaRPr lang="de-DE" sz="2500" dirty="0" smtClean="0">
              <a:solidFill>
                <a:srgbClr val="595959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467" y="336524"/>
            <a:ext cx="3998118" cy="49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nhaltsplatzhalter 40"/>
          <p:cNvSpPr>
            <a:spLocks noGrp="1"/>
          </p:cNvSpPr>
          <p:nvPr>
            <p:ph sz="quarter" idx="12"/>
          </p:nvPr>
        </p:nvSpPr>
        <p:spPr>
          <a:xfrm>
            <a:off x="1061318" y="6548710"/>
            <a:ext cx="7793037" cy="473075"/>
          </a:xfrm>
        </p:spPr>
        <p:txBody>
          <a:bodyPr/>
          <a:lstStyle/>
          <a:p>
            <a:r>
              <a:rPr lang="de-DE" altLang="zh-CN" sz="1800" dirty="0" smtClean="0">
                <a:solidFill>
                  <a:srgbClr val="0070C0"/>
                </a:solidFill>
              </a:rPr>
              <a:t>Olaf Holzgrefe | Head </a:t>
            </a:r>
            <a:r>
              <a:rPr lang="de-DE" altLang="zh-CN" sz="1800" dirty="0" err="1" smtClean="0">
                <a:solidFill>
                  <a:srgbClr val="0070C0"/>
                </a:solidFill>
              </a:rPr>
              <a:t>of</a:t>
            </a:r>
            <a:r>
              <a:rPr lang="de-DE" altLang="zh-CN" sz="1800" dirty="0" smtClean="0">
                <a:solidFill>
                  <a:srgbClr val="0070C0"/>
                </a:solidFill>
              </a:rPr>
              <a:t> Intern. Business Development | BME</a:t>
            </a:r>
            <a:endParaRPr lang="de-DE" sz="1800" dirty="0" smtClean="0">
              <a:solidFill>
                <a:srgbClr val="0070C0"/>
              </a:solidFill>
            </a:endParaRPr>
          </a:p>
        </p:txBody>
      </p:sp>
      <p:pic>
        <p:nvPicPr>
          <p:cNvPr id="31746" name="Picture 2" descr="Camera di Commercio Italiana per la Germani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930551"/>
            <a:ext cx="1905000" cy="5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/>
              <a:t>plain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endParaRPr lang="de-DE" dirty="0" smtClean="0"/>
          </a:p>
        </p:txBody>
      </p:sp>
      <p:sp>
        <p:nvSpPr>
          <p:cNvPr id="2457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B56AC2-CDCA-49BC-BA81-27F9253F8DFC}" type="slidenum">
              <a:rPr lang="de-DE" altLang="zh-CN" smtClean="0">
                <a:latin typeface="Arial" charset="0"/>
                <a:cs typeface="Arial" charset="0"/>
              </a:rPr>
              <a:pPr/>
              <a:t>10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4579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580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4581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4582" name="Rechteck 17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45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54774" y="2989263"/>
            <a:ext cx="3781425" cy="3960812"/>
          </a:xfrm>
          <a:noFill/>
          <a:ln>
            <a:solidFill>
              <a:srgbClr val="5069FA"/>
            </a:solidFill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endParaRPr lang="en-US" sz="1800" smtClean="0">
              <a:solidFill>
                <a:srgbClr val="0070C0"/>
              </a:solidFill>
            </a:endParaRPr>
          </a:p>
        </p:txBody>
      </p:sp>
      <p:sp>
        <p:nvSpPr>
          <p:cNvPr id="24584" name="Rectangle 7"/>
          <p:cNvSpPr txBox="1">
            <a:spLocks noChangeArrowheads="1"/>
          </p:cNvSpPr>
          <p:nvPr/>
        </p:nvSpPr>
        <p:spPr bwMode="auto">
          <a:xfrm>
            <a:off x="1152674" y="2973388"/>
            <a:ext cx="3781425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en-US" b="1" dirty="0">
                <a:solidFill>
                  <a:srgbClr val="0070C0"/>
                </a:solidFill>
              </a:rPr>
              <a:t>Over 500 purchasing and logistics events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	Seminars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	Management forums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err="1">
                <a:solidFill>
                  <a:srgbClr val="0070C0"/>
                </a:solidFill>
              </a:rPr>
              <a:t>Inhouse</a:t>
            </a:r>
            <a:r>
              <a:rPr lang="en-US" dirty="0">
                <a:solidFill>
                  <a:srgbClr val="0070C0"/>
                </a:solidFill>
              </a:rPr>
              <a:t> training courses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0070C0"/>
                </a:solidFill>
              </a:rPr>
              <a:t>	Pre-examination courses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en-US" b="1" dirty="0">
                <a:solidFill>
                  <a:srgbClr val="0070C0"/>
                </a:solidFill>
              </a:rPr>
              <a:t>Final examinations leading to relevant qualifications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1500" dirty="0">
                <a:solidFill>
                  <a:srgbClr val="0070C0"/>
                </a:solidFill>
              </a:rPr>
              <a:t>specialist purchasing and logistics officer (Chamber of industry and commerce/BME)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1149499" y="2557463"/>
            <a:ext cx="37798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Seminars &amp;Trainings</a:t>
            </a:r>
            <a:endParaRPr lang="de-DE" b="1" dirty="0">
              <a:solidFill>
                <a:srgbClr val="0070C0"/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254774" y="2557463"/>
            <a:ext cx="37798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BME Symposium</a:t>
            </a:r>
            <a:endParaRPr lang="de-DE" dirty="0">
              <a:solidFill>
                <a:srgbClr val="0070C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4587" name="Gruppieren 34"/>
          <p:cNvGrpSpPr>
            <a:grpSpLocks/>
          </p:cNvGrpSpPr>
          <p:nvPr/>
        </p:nvGrpSpPr>
        <p:grpSpPr bwMode="auto">
          <a:xfrm>
            <a:off x="5326211" y="3349625"/>
            <a:ext cx="3673475" cy="3671888"/>
            <a:chOff x="5181947" y="3061345"/>
            <a:chExt cx="3672408" cy="3672408"/>
          </a:xfrm>
        </p:grpSpPr>
        <p:grpSp>
          <p:nvGrpSpPr>
            <p:cNvPr id="24589" name="Gruppieren 32"/>
            <p:cNvGrpSpPr>
              <a:grpSpLocks/>
            </p:cNvGrpSpPr>
            <p:nvPr/>
          </p:nvGrpSpPr>
          <p:grpSpPr bwMode="auto">
            <a:xfrm>
              <a:off x="5181947" y="3061345"/>
              <a:ext cx="3672408" cy="3672408"/>
              <a:chOff x="5181947" y="3061345"/>
              <a:chExt cx="3672408" cy="3672408"/>
            </a:xfrm>
          </p:grpSpPr>
          <p:pic>
            <p:nvPicPr>
              <p:cNvPr id="24591" name="Picture 14" descr="Fachausstellu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82147" y="3151489"/>
                <a:ext cx="1796168" cy="120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2" name="Gruppieren 31"/>
              <p:cNvGrpSpPr>
                <a:grpSpLocks/>
              </p:cNvGrpSpPr>
              <p:nvPr/>
            </p:nvGrpSpPr>
            <p:grpSpPr bwMode="auto">
              <a:xfrm>
                <a:off x="5181947" y="3061345"/>
                <a:ext cx="3672408" cy="3672408"/>
                <a:chOff x="5181947" y="3061345"/>
                <a:chExt cx="3672408" cy="3672408"/>
              </a:xfrm>
            </p:grpSpPr>
            <p:pic>
              <p:nvPicPr>
                <p:cNvPr id="24593" name="Picture 5" descr="TG00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181947" y="4353659"/>
                  <a:ext cx="1800000" cy="108395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594" name="Picture 5" descr="DSCF256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181947" y="3152519"/>
                  <a:ext cx="1800000" cy="120497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595" name="Picture 16" descr="Pavillon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982147" y="4229036"/>
                  <a:ext cx="1800000" cy="12085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596" name="Picture 1" descr="Z:\Allgemeine Dokumente\Ursel_Lorenz_Blankenb_Rösch_Shen\BME-Symposium in Berlin\Symposium 2009\Fotos 2009\Young-Prof_9944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181947" y="5384975"/>
                  <a:ext cx="1800000" cy="1204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597" name="Picture 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982147" y="5386275"/>
                  <a:ext cx="1800000" cy="1203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98" name="Rechteck 28"/>
                <p:cNvSpPr>
                  <a:spLocks noChangeArrowheads="1"/>
                </p:cNvSpPr>
                <p:nvPr/>
              </p:nvSpPr>
              <p:spPr bwMode="auto">
                <a:xfrm>
                  <a:off x="6982147" y="3061345"/>
                  <a:ext cx="72008" cy="3672408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bevel/>
                  <a:headEnd/>
                  <a:tailEnd/>
                </a:ln>
              </p:spPr>
              <p:txBody>
                <a:bodyPr lIns="100785" tIns="50393" rIns="100785" bIns="50393" anchor="ctr"/>
                <a:lstStyle/>
                <a:p>
                  <a:pPr algn="ctr"/>
                  <a:endParaRPr lang="en-US" sz="1300" b="1">
                    <a:solidFill>
                      <a:srgbClr val="2E67AD"/>
                    </a:solidFill>
                    <a:latin typeface="Frutiger LT Std 45 Light"/>
                  </a:endParaRPr>
                </a:p>
              </p:txBody>
            </p:sp>
            <p:sp>
              <p:nvSpPr>
                <p:cNvPr id="24599" name="Rechteck 29"/>
                <p:cNvSpPr>
                  <a:spLocks noChangeArrowheads="1"/>
                </p:cNvSpPr>
                <p:nvPr/>
              </p:nvSpPr>
              <p:spPr bwMode="auto">
                <a:xfrm rot="5400000">
                  <a:off x="6982147" y="2485281"/>
                  <a:ext cx="72008" cy="3672408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bevel/>
                  <a:headEnd/>
                  <a:tailEnd/>
                </a:ln>
              </p:spPr>
              <p:txBody>
                <a:bodyPr lIns="100785" tIns="50393" rIns="100785" bIns="50393" anchor="ctr"/>
                <a:lstStyle/>
                <a:p>
                  <a:pPr algn="ctr"/>
                  <a:endParaRPr lang="en-US" sz="1300" b="1">
                    <a:solidFill>
                      <a:srgbClr val="2E67AD"/>
                    </a:solidFill>
                    <a:latin typeface="Frutiger LT Std 45 Light"/>
                  </a:endParaRPr>
                </a:p>
              </p:txBody>
            </p:sp>
          </p:grpSp>
        </p:grpSp>
        <p:sp>
          <p:nvSpPr>
            <p:cNvPr id="24590" name="Rechteck 30"/>
            <p:cNvSpPr>
              <a:spLocks noChangeArrowheads="1"/>
            </p:cNvSpPr>
            <p:nvPr/>
          </p:nvSpPr>
          <p:spPr bwMode="auto">
            <a:xfrm rot="5400000">
              <a:off x="6982147" y="3565401"/>
              <a:ext cx="72008" cy="367240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bevel/>
              <a:headEnd/>
              <a:tailEnd/>
            </a:ln>
          </p:spPr>
          <p:txBody>
            <a:bodyPr lIns="100785" tIns="50393" rIns="100785" bIns="50393" anchor="ctr"/>
            <a:lstStyle/>
            <a:p>
              <a:pPr algn="ctr"/>
              <a:endParaRPr lang="en-US" sz="1300" b="1">
                <a:solidFill>
                  <a:srgbClr val="2E67AD"/>
                </a:solidFill>
                <a:latin typeface="Frutiger LT Std 45 Light"/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254774" y="2989263"/>
            <a:ext cx="3781425" cy="39608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rgbClr val="5069FA"/>
            </a:solidFill>
          </a:ln>
        </p:spPr>
        <p:txBody>
          <a:bodyPr lIns="100776" tIns="50389" rIns="100776" bIns="50389"/>
          <a:lstStyle/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Largest event of its kind in Europe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Over 2,200 participants </a:t>
            </a:r>
            <a:b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</a:b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from all branches of industry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18 parallel conferences 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Focus events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150 speakers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100 service providers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Evening events</a:t>
            </a:r>
          </a:p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  <a:ea typeface="Bitstream Vera Sans"/>
                <a:cs typeface="Bitstream Vera Sans"/>
              </a:rPr>
              <a:t>Conferment of the „BME Innovation Award”)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631387" y="7015163"/>
            <a:ext cx="519112" cy="401637"/>
          </a:xfrm>
        </p:spPr>
        <p:txBody>
          <a:bodyPr/>
          <a:lstStyle/>
          <a:p>
            <a:pPr>
              <a:defRPr/>
            </a:pPr>
            <a:fld id="{B59D8E0E-960E-4538-B897-33ECF4057FE2}" type="slidenum">
              <a:rPr lang="de-DE" altLang="zh-CN" smtClean="0"/>
              <a:pPr>
                <a:defRPr/>
              </a:pPr>
              <a:t>11</a:t>
            </a:fld>
            <a:endParaRPr lang="de-DE" altLang="zh-CN" dirty="0"/>
          </a:p>
        </p:txBody>
      </p:sp>
      <p:sp>
        <p:nvSpPr>
          <p:cNvPr id="20484" name="AutoShape 4" descr="data:image/jpeg;base64,/9j/4AAQSkZJRgABAQAAAQABAAD/2wCEAAkGBhQPEBUUEBMWFBUUGRUVFBcVDxcUFRUVFRgXFBQXFRUXHScgFxkvGRQWIC8gIycpLCwtFR4xNjAqNyYrLCkBCQoKDgwOGg8PGSskHSQsLCwvLiksLCwsLCwwKSo1LCwsLCwwLCwsLCwsLiwsLCwsLCwsLCwpLCksLCwsLCwsLP/AABEIAI0AyAMBIgACEQEDEQH/xAAcAAACAgMBAQAAAAAAAAAAAAAACAUGAQQHAwL/xABHEAABAwIBBQoKCQMDBQAAAAABAAIDBBESBQYhMVQHExYiQVFhlNHSFzI1cXOBkZKTshUjM1JTcqGxwhRCwSRDsyVEYqLh/8QAGgEBAAMBAQEAAAAAAAAAAAAAAAEEBQMCBv/EAC0RAAIBAwAIBQUBAQAAAAAAAAABAgMEERIhMTNRcaHBExQyYfAVQVKBkdEF/9oADAMBAAIRAxEAPwCFzlrpBW1IEjwBNMABK4AAPOqxUb9IS/iyfGf2qezizYq31lQ5lLO5rppXNIhcQQXkgg8oUfwTrNkn+A7sQGj9IS/iyfGf2o+kJfxZPjP7VvcE6zZJ/gO7EcE6zZJ/gO7EBo/SEv4snxn9qk8mZ61lMbx1EhH3ZHmVh6LPv+i8XZq1gFzSTgDX9Q7sUWUB3TMjdAjyiN7eBHO0XLb8V4Gt0ZP6tOkdIVuSx0Nc+CVksRs+Nwc09I5D0chHMUyOSq8VEEcrdUjGvHRiF7f49SAxlbK0dJC6Wd2FjBcn9gByk6gFxzOLdcqp3EUx/p4+SwDpSOdzjob5h7V7bsWcBlqhTNPEgALhfXK8XufM0gDzlc9WvaWsdFTmstmVdXMtLQiSzs7Kw6TV1HWHj9iscKqza6jrD+1adLkyaYExRSSAayyJzx7WhfdTkeeJuKSCVjdWJ8L2tudQuRZXsU841dCppVNuvqbPCqs2uo6w/tRwqrNrqOsP7VFLZpcmSzAmKKSQDQcETn2J1Xwg2UuEFtSPKnN7GzcOdVZtdR1h/apfI26dW0zhil39nKybjX8zxxgVX6jI08bcUkErGjWXQPaB5yRYLTXl06c1sR68SpF5yxj81M7Isow75FcObYSMJ4zHdPOOY8qnEu+YGXTR18Tr8SRwilHIWvIAPqdY+1MHU1AjY57jZrAXOPMGi5/QLEuaHhTwtjNi3reLDL2or2emfMWTGC43yZw+rjBtcasTz/a2/rPIuPZW3RK6pN3TujbyMhO9tHrHGPrKisuZZfWVEk8h0yG4H3W/2NHQBYLQWpb2sKccyWWZta5lN4WwkBnDU7TP1mTvLPCGq2mfrMneX3DmvVvaHNpZyDpBED7EdGhffBGt2Sfq7uxd80vboccVPfqePCGq2mfrMneRwhqtpn6zJ2r24I1myT9Xd2I4I1myT9Xd2KM0vboTir79T5ps4KnGz/Uz+M3/ALmT7w6VletNmlWB7SaSewc0/YO5HC/IhVq8qeVjHQsUdPGvPUZCyEu2ctfKK2pAlkAE0wAErwAA86hdR30lL+LJ8Z/asU1xmkJZfpKX8WT4z+1H0lL+LJ8Z/agGasuHbrFE2LKJLBbfI2SOsLXcS5pPnOEKrfSUv4snxn9q8ZZnPN3uc487nFx9pQHwmB3PfJdN6P8Ak5L8mB3PfJdN+T+TkBxfdBN8qVXpP4tUHSRB8jGnU5zWnzOcAf3U3ugeVKr0n8WqHyb9tH6SP52r6SG6XLsfPz3j59xnaOiZDG2OJoYxgwtaNAACqG695Mf6SL5ldVSt1/yY/wBJD8ywaGurHmjaraqb5HCV13cO+yqfzxfIVyJdd3Dvsqn88XyOWve7p/oy7Per9nTXsBBB0g6CDqI6Qlyz5yeynyjURxDCwPu1o1NxNDiB0XJTHFL3uleVan8zPkYqX/P3j5d0W770LmVynNnt/M39wmOzvP8A0+q9DL8pS4Q+M3zt/cJj87/J9V6GX5Su1764fOBys/RP5xFsVq3MsnsnynC2QBwaHvsRcYmNu248+n1KrL1pqp8TsUb3McLjExxa7Tr0jStCpFyi4r7lCnJRkmxpbLNksnCKq2mfrEnajhDU7TP1iTtWX9Ol+Rpefj+IzdkWSycIanaZ+sSdqOEVTtM/WJO1Pp0vyJ8/H8RmrIS2UOcFSZYwamcgvjB/1EmrG2/KhcqlnKDxk6QuozWcE9nBmXWyVdQ9lLI5r5pXNIDbFrnEgjjcy0OAlfskvsb3kwl0XVIuC98BK/ZJfY3vI4CV+yS+xveTCXRdAL3wEr9kl9je8ozKWSpaV+CojdG4gOwutexuAdBPMfYmWc4AXJA9a4RulZZjq69zoSHMja2IOGpxaXFxB5RdxF+hAVVMDue+S6b8n8nJfkwW5822TKW/4YPtJIQHFd0DypVek/i1Q+Tfto/SR/O1TG6B5UqvSfxaofJv20fpI/navpIbpcux8/Pevn3GjVK3X/Jj/SQ/MrqqVuv+TH+kh+ZYNvvY80bdfdy5M4Suu7h32VT+eL5HLkS67uHfZVP54vkcte93T/RlWe9/p04pe90vyrU/mZ/xsTCFL3ul+Van8zP+Nqo2G8fLui5fbtc/9K3D4zfO39wmPzv8nVXoZflKXCHxm+cfuEyGdwvk+qA/Bl+Qrve+qHzgcbL0S+cRbF70NBJO8MhY6R5uQ1jcTiBpJsvBWXc6yqylyjC+UhrDjYXHQGl4s0novb2rQqScYtooU4qUkmafAuu2Of4JWeBddsc/wXJj2m40LNlk/UJ8EankYcWLfwLrtjn+C5Y4F12xz/BcmRsiyfUJ8EPIw4sXWizNrRLGTSTgB7CTvJ0AOBJQmKshcp3kpvWjrC1jFYyLnnNK4V1Txnfbzf3H756VG7+77zvfParfl7MKukq6h7KZxa+WVzTjj0tc4kHS7mWh4OsobK/34++qhaK/v7vvO989qN/d953vntVg8HWUNlf78ffR4OsobK/34++gK8ZSdbifO4n/ACvhWTwc5Q2V3vx99SOTNyStlcN9DIG8pc8Pd6msJv6yEBWciZGkrJ2QxDjPOk8jWjxnnoA/wOVMdRUjYYmRs0Nja1jfM0WH7KJzWzPgydGRECXu8eR3jO6P/FvQP1U4gF03QPKlV6T+LVEZN+2j9JH87Vc88sx62evqJIqZ7mPfdrgWWIwtFxd11G0O59XtljJpXgB7CeMzQA4E/wB3Mt+FWHhpZWzsYc6U/Ebw9vcYFUrde8mP9JD8yuqqe6bkyWpye6OCN0jy+MhrbXsHXJ0rFoNKpFvijXra4PHA4Auu7h32VT+eL5HKhDMGv2SX2N7y6XuR5DnpI6gVEToi50ZbitpAaQbWK1bupCVJpPgZtrTlGplo6AUve6X5VqfOz/jamDK4pn7mfWT5RnkhppHscWYXNAsbMaDa55wVSsZRjN6T+3dFu8i5Qwl9yhReMPOP3TSSwh7S1wuHAtI5wRYj2FL3HmDX3H+kl1jkbz/mTDtXW/nGTjovic7KDinlC1ZyZBfQ1L4HjxTxD9+M+I4erX0gqLTHZ1ZoQ5SiwzAhzb73I22NhOu3OOcH/wCrk2VtyWthJ3prahvIWPDXW6WPI0+YlWaF5CaSk8MrVrWUXmOtFSjyjK0WbLIANQErwB5gDoX19KzfjS/Gf2qW4AV+yS+xveRwAyhskvsb3lZ8SlxXQ4+HU4PqRP0rN+NL8Z/aj6Vm/Gl+M/tUt4P8obJL7G95Z8H2UNkl/wDXvKPEpcV/UNCrwfUj6DKcxmjvLJ48f+8/77elYUvRZg17ZYyaSUAPYSeLoAcCf7uYLKq15U21hroWaMZpa0xg0IQsY1gQhCAEIQgBCEIDQmy5TscWvnia4aCDMwEHmIJ0FfHCGm2mDrEfauCZ8R3ynVAC5MxAAFySbAAc5WplHNeopmY54HMbcNJOE4XHSA4NJLT0Gy0o2UMJuWMme7ySbxHYMNwhptph6wzvI4Q020wdYZ3ks2Ho/RT2cWaL6WaZrAZIoN7xylrWAGRocBpOk6dQuV6dlBPDkQryTWVHqd74QUu0wdYj7yOENNtMHWGd5LLbzexSz81KlsO/GBwjwh5Nm3DDqeWXxBvTayl2MI7ZkK9k9kRhOENNtMHWGd5HCGm2mDrEfeSzW6B7FZM2cxJqx8WJjo4ZS763A02AB0hpNy24te1tKidjCCzKRMbyUnhRO68IKXaYOsR95HCGm2mDrDO8lncwAkefk5lI5NzaqKphfBA6RoNrgCxI0lrbkYnW5BcqXYwSy5EK9k3hRGH4Q020wdYZ3kcIabaYOsM7yWYstrH6WUnkvNioqm4oIHSNxFmIBoGIC9iSRY2I9qOxhFZcxG9lJ4URhuEFLtMHWI+8jhBTbRB1iPvJea/Nepp499mp3sZfCS5oFnarOF7jVouLFRdhzfokbCEllTDvZReHEZrhBTbRB1iPvI4QU20wdYj7yXXLuSxTTmMB+gNP1kbWP4zQ7S1pItp0aV5ZNyTJUvwQRl7rEkADQ0ay4mwA6SVHkYaOlpah52WdHR1jINy/TEgCohJOgWnZck6raUJdY8myU9XHHNGWPbJFdrgL6XtIItoI6RoQuNS0UcYkdqdy5bUM2hCFRLgIQhACEIQAhCEAvWdUjW5YmdIHFjai7w02cWgtLsJ5DZSWXs4aV1JUwwEEzSxyRhtGYgGtOqSQkukfbW53qXUq3MGgnkdJLTtc95xOcXvuTz6HLx8GuTtlZ78neWj5mm9HKerHD7FDy9RaWGtYvivmeGeNPlBksZxNDHMkpHiIjE7AGSsmbfl5Hebm09H8GmTtlZ78neR4NMnbKz35O8vc7ulNptPKPELWpFNJrWL4QVfnZz0bI5hESN+pTCGmkJlEmEX32pc4l7bg2A0aehdF8GmTtlZ78neR4M8nbKz35O8lS6pVMZT1ciadtUp5w0L2Ar/knOikE1HUyySsfTQiB0TYC5pwtc0Pa+9g0h1yLXuui+DPJ2ys9+TvI8GeTtlZ78neSpd0qm1PoRTtakNjQvshuSek/urtkHOqFlLTxykRPpXyPaf6FtQXh5xAxuJG9SX0XOjUumeDPJ2ys9+TvLPg0ydsrPfk7yVLulUWGn0FO1qQeU0cCyhVGaaSQ/7j3P1AeMSdQ0DXyKdyfl2OOgjhJdjbWMqHWbo3toAOnldcal1/wZ5O2Vnvyd5HgzydsjPfk7ymV5SksNMiNpUi8po5XlbOeGVuUg0vvVywSQ3YfFjJxYvu6LexU8jQmE8GmTtlZ78neR4NMnbKz35O8lO8pQ2JidrUm8to4vnnlZlXWPlhvgc2MDE3CbtY1p0ecLYzRy5HTtqIpgA2oYxoe6nE7WOjcXAPiJGJpv6iAuweDTJ2ys9+TvI8GeTtlZ78neUO7pOGhh4JVrVU9PKycfyxldtTWU5Y7G2PeImu3hsAIbIDxY2+K0XsAdKF2KPc4ye0gilYCCCDjfoINx/dzhC5SuKbSST1HWNCay20WVCEKgXQQhCAEIQgBCEIDleVssVDKuqc2aoa2GqiYH4waSKNwZiErNLje5tYW0jUt6POSWmynUPmlcaYSSw4HOOCNzIGVDMI5LgPCslVmHTSyvkkEjt8eJHs394ie9oABdGDY6hoXrX5l007ZWyNcRPI2aT6wjjsaGAt+6LC1ukoCgRZaq20Vc6WeXfB/RyN45BiFQcZYz7vFcB6lf8ANKNwjeXirBLtVZI179AGlmDU3/IX1W5oU8wnD2utU71vtpC37HQzDbxfUtzJOR20rXBj5X4jf62d8pFhbQXHQOhAUTOPPMxZRLm1AbFSvhikh3wAzb5ff3hv92AFvsK3K/ON9PlaWOL6x87KVkDXSFsQJxue9x1Dii+jS7UrLFmlTtgkhwYmymQyFxxPc6QkuOM6b6dHNoWvNmLTPaQ4PN2Qsxb67E0U996c1w0teLnja0BoZXz3dT1QjAhewSRRPDXyGVplLW3NmYG2LhxS65Cis4c5p6iMuZG1kDKyKAPExEpdHM0OJaBbATcWvdWSozGp5Hue4y8d7JXNFQ8MMrMNpCwaMfFFyvmozCpnyOed8GKQTljZ3iLfQQ7GI9WI20+coCMZuhl1XvYjaY9/NNoLzNcOwGUgMwYMWi2K9tK84M+6qQxYaeHDPNNTR3ncDvkRdx3DDoZZp1adCsMea0TJzKx0rMT99dGyoe2F0h1udGDYk6yNR5kU+aUEe9YQ76mWSdn1hNpJcWMnnHHOhAV+LOszPonyxljt9rI5Ayd2AGnY7EcOjfAcOgO1L1zZz/dWTxsdG0Nma9zMDnudHh0hs2Jgbct5Wk6RZTdPmlBG6NzQ68Uk0rbyEjHPffLjlGk6ORZyVmtFSvBidMGtDgyM1D3QsDteCMmw6ObkQELnDVyz1/8ATNlliiipzUOFOQ2ed2LCGMcdIGjUNf7a9DnW6OKGOlbLK6Wolpz/AFslpGPYwvIc5oJwgjz61Zcs5sw1bmPkDmyR3wSRSOikaDrAe3k6CvCizNgh3vDjJilfO0ulc5xle0sc5xPjaCgIbJWfM8r6ffYI2xzTSUxLZi5wljxEuDcNsF2Ea7qPzSzlnhhphLG10E1RJAJDM502N0j8Li0i2C4w676FbIc0oGCMAO+qmfUM+sJtJJixE84450LWocw6aGRj274d7c6RjHTudGJHXu8MOjFp1oCmSZ11IyZLxanEJ3gVOJuBrRUWDcWLENHFtZCvZzRp/wCldTWdvT3mRw3w4sRfvhs7WOMsICbQhCAEIQgBCEIAQhCAEIQgBCEIAQhCAEIQgBCEIAQhCAEIQgBCEIAQhCAELNkWQGELNkWQGELNkWQGELNkWQGELNkWQGELNkWQGELNkWQGELNkWQGELNkWQGELNkWQGELNkWQGELNkWQGELNkID//Z"/>
          <p:cNvSpPr>
            <a:spLocks noChangeAspect="1" noChangeArrowheads="1"/>
          </p:cNvSpPr>
          <p:nvPr/>
        </p:nvSpPr>
        <p:spPr bwMode="auto">
          <a:xfrm>
            <a:off x="63500" y="-650875"/>
            <a:ext cx="1905000" cy="1343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86" name="AutoShape 6" descr="data:image/jpeg;base64,/9j/4AAQSkZJRgABAQAAAQABAAD/2wCEAAkGBhQPEBUUEBMWFBUUGRUVFBcVDxcUFRUVFRgXFBQXFRUXHScgFxkvGRQWIC8gIycpLCwtFR4xNjAqNyYrLCkBCQoKDgwOGg8PGSskHSQsLCwvLiksLCwsLCwwKSo1LCwsLCwwLCwsLCwsLiwsLCwsLCwsLCwpLCksLCwsLCwsLP/AABEIAI0AyAMBIgACEQEDEQH/xAAcAAACAgMBAQAAAAAAAAAAAAAACAUGAQQHAwL/xABHEAABAwIBBQoKCQMDBQAAAAABAAIDBBESBQYhMVQHExYiQVFhlNHSFzI1cXOBkZKTshUjM1JTcqGxwhRCwSRDsyVEYqLh/8QAGgEBAAMBAQEAAAAAAAAAAAAAAAEEBQMCBv/EAC0RAAIBAwAIBQUBAQAAAAAAAAABAgMEERIhMTNRcaHBExQyYfAVQVKBkdEF/9oADAMBAAIRAxEAPwCFzlrpBW1IEjwBNMABK4AAPOqxUb9IS/iyfGf2qezizYq31lQ5lLO5rppXNIhcQQXkgg8oUfwTrNkn+A7sQGj9IS/iyfGf2o+kJfxZPjP7VvcE6zZJ/gO7EcE6zZJ/gO7EBo/SEv4snxn9qk8mZ61lMbx1EhH3ZHmVh6LPv+i8XZq1gFzSTgDX9Q7sUWUB3TMjdAjyiN7eBHO0XLb8V4Gt0ZP6tOkdIVuSx0Nc+CVksRs+Nwc09I5D0chHMUyOSq8VEEcrdUjGvHRiF7f49SAxlbK0dJC6Wd2FjBcn9gByk6gFxzOLdcqp3EUx/p4+SwDpSOdzjob5h7V7bsWcBlqhTNPEgALhfXK8XufM0gDzlc9WvaWsdFTmstmVdXMtLQiSzs7Kw6TV1HWHj9iscKqza6jrD+1adLkyaYExRSSAayyJzx7WhfdTkeeJuKSCVjdWJ8L2tudQuRZXsU841dCppVNuvqbPCqs2uo6w/tRwqrNrqOsP7VFLZpcmSzAmKKSQDQcETn2J1Xwg2UuEFtSPKnN7GzcOdVZtdR1h/apfI26dW0zhil39nKybjX8zxxgVX6jI08bcUkErGjWXQPaB5yRYLTXl06c1sR68SpF5yxj81M7Isow75FcObYSMJ4zHdPOOY8qnEu+YGXTR18Tr8SRwilHIWvIAPqdY+1MHU1AjY57jZrAXOPMGi5/QLEuaHhTwtjNi3reLDL2or2emfMWTGC43yZw+rjBtcasTz/a2/rPIuPZW3RK6pN3TujbyMhO9tHrHGPrKisuZZfWVEk8h0yG4H3W/2NHQBYLQWpb2sKccyWWZta5lN4WwkBnDU7TP1mTvLPCGq2mfrMneX3DmvVvaHNpZyDpBED7EdGhffBGt2Sfq7uxd80vboccVPfqePCGq2mfrMneRwhqtpn6zJ2r24I1myT9Xd2I4I1myT9Xd2KM0vboTir79T5ps4KnGz/Uz+M3/ALmT7w6VletNmlWB7SaSewc0/YO5HC/IhVq8qeVjHQsUdPGvPUZCyEu2ctfKK2pAlkAE0wAErwAA86hdR30lL+LJ8Z/asU1xmkJZfpKX8WT4z+1H0lL+LJ8Z/agGasuHbrFE2LKJLBbfI2SOsLXcS5pPnOEKrfSUv4snxn9q8ZZnPN3uc487nFx9pQHwmB3PfJdN6P8Ak5L8mB3PfJdN+T+TkBxfdBN8qVXpP4tUHSRB8jGnU5zWnzOcAf3U3ugeVKr0n8WqHyb9tH6SP52r6SG6XLsfPz3j59xnaOiZDG2OJoYxgwtaNAACqG695Mf6SL5ldVSt1/yY/wBJD8ywaGurHmjaraqb5HCV13cO+yqfzxfIVyJdd3Dvsqn88XyOWve7p/oy7Per9nTXsBBB0g6CDqI6Qlyz5yeynyjURxDCwPu1o1NxNDiB0XJTHFL3uleVan8zPkYqX/P3j5d0W770LmVynNnt/M39wmOzvP8A0+q9DL8pS4Q+M3zt/cJj87/J9V6GX5Su1764fOBys/RP5xFsVq3MsnsnynC2QBwaHvsRcYmNu248+n1KrL1pqp8TsUb3McLjExxa7Tr0jStCpFyi4r7lCnJRkmxpbLNksnCKq2mfrEnajhDU7TP1iTtWX9Ol+Rpefj+IzdkWSycIanaZ+sSdqOEVTtM/WJO1Pp0vyJ8/H8RmrIS2UOcFSZYwamcgvjB/1EmrG2/KhcqlnKDxk6QuozWcE9nBmXWyVdQ9lLI5r5pXNIDbFrnEgjjcy0OAlfskvsb3kwl0XVIuC98BK/ZJfY3vI4CV+yS+xveTCXRdAL3wEr9kl9je8ozKWSpaV+CojdG4gOwutexuAdBPMfYmWc4AXJA9a4RulZZjq69zoSHMja2IOGpxaXFxB5RdxF+hAVVMDue+S6b8n8nJfkwW5822TKW/4YPtJIQHFd0DypVek/i1Q+Tfto/SR/O1TG6B5UqvSfxaofJv20fpI/navpIbpcux8/Pevn3GjVK3X/Jj/SQ/MrqqVuv+TH+kh+ZYNvvY80bdfdy5M4Suu7h32VT+eL5HLkS67uHfZVP54vkcte93T/RlWe9/p04pe90vyrU/mZ/xsTCFL3ul+Van8zP+Nqo2G8fLui5fbtc/9K3D4zfO39wmPzv8nVXoZflKXCHxm+cfuEyGdwvk+qA/Bl+Qrve+qHzgcbL0S+cRbF70NBJO8MhY6R5uQ1jcTiBpJsvBWXc6yqylyjC+UhrDjYXHQGl4s0novb2rQqScYtooU4qUkmafAuu2Of4JWeBddsc/wXJj2m40LNlk/UJ8EankYcWLfwLrtjn+C5Y4F12xz/BcmRsiyfUJ8EPIw4sXWizNrRLGTSTgB7CTvJ0AOBJQmKshcp3kpvWjrC1jFYyLnnNK4V1Txnfbzf3H756VG7+77zvfParfl7MKukq6h7KZxa+WVzTjj0tc4kHS7mWh4OsobK/34++qhaK/v7vvO989qN/d953vntVg8HWUNlf78ffR4OsobK/34++gK8ZSdbifO4n/ACvhWTwc5Q2V3vx99SOTNyStlcN9DIG8pc8Pd6msJv6yEBWciZGkrJ2QxDjPOk8jWjxnnoA/wOVMdRUjYYmRs0Nja1jfM0WH7KJzWzPgydGRECXu8eR3jO6P/FvQP1U4gF03QPKlV6T+LVEZN+2j9JH87Vc88sx62evqJIqZ7mPfdrgWWIwtFxd11G0O59XtljJpXgB7CeMzQA4E/wB3Mt+FWHhpZWzsYc6U/Ebw9vcYFUrde8mP9JD8yuqqe6bkyWpye6OCN0jy+MhrbXsHXJ0rFoNKpFvijXra4PHA4Auu7h32VT+eL5HKhDMGv2SX2N7y6XuR5DnpI6gVEToi50ZbitpAaQbWK1bupCVJpPgZtrTlGplo6AUve6X5VqfOz/jamDK4pn7mfWT5RnkhppHscWYXNAsbMaDa55wVSsZRjN6T+3dFu8i5Qwl9yhReMPOP3TSSwh7S1wuHAtI5wRYj2FL3HmDX3H+kl1jkbz/mTDtXW/nGTjovic7KDinlC1ZyZBfQ1L4HjxTxD9+M+I4erX0gqLTHZ1ZoQ5SiwzAhzb73I22NhOu3OOcH/wCrk2VtyWthJ3prahvIWPDXW6WPI0+YlWaF5CaSk8MrVrWUXmOtFSjyjK0WbLIANQErwB5gDoX19KzfjS/Gf2qW4AV+yS+xveRwAyhskvsb3lZ8SlxXQ4+HU4PqRP0rN+NL8Z/aj6Vm/Gl+M/tUt4P8obJL7G95Z8H2UNkl/wDXvKPEpcV/UNCrwfUj6DKcxmjvLJ48f+8/77elYUvRZg17ZYyaSUAPYSeLoAcCf7uYLKq15U21hroWaMZpa0xg0IQsY1gQhCAEIQgBCEIDQmy5TscWvnia4aCDMwEHmIJ0FfHCGm2mDrEfauCZ8R3ynVAC5MxAAFySbAAc5WplHNeopmY54HMbcNJOE4XHSA4NJLT0Gy0o2UMJuWMme7ySbxHYMNwhptph6wzvI4Q020wdYZ3ks2Ho/RT2cWaL6WaZrAZIoN7xylrWAGRocBpOk6dQuV6dlBPDkQryTWVHqd74QUu0wdYj7yOENNtMHWGd5LLbzexSz81KlsO/GBwjwh5Nm3DDqeWXxBvTayl2MI7ZkK9k9kRhOENNtMHWGd5HCGm2mDrEfeSzW6B7FZM2cxJqx8WJjo4ZS763A02AB0hpNy24te1tKidjCCzKRMbyUnhRO68IKXaYOsR95HCGm2mDrDO8lncwAkefk5lI5NzaqKphfBA6RoNrgCxI0lrbkYnW5BcqXYwSy5EK9k3hRGH4Q020wdYZ3kcIabaYOsM7yWYstrH6WUnkvNioqm4oIHSNxFmIBoGIC9iSRY2I9qOxhFZcxG9lJ4URhuEFLtMHWI+8jhBTbRB1iPvJea/Nepp499mp3sZfCS5oFnarOF7jVouLFRdhzfokbCEllTDvZReHEZrhBTbRB1iPvI4QU20wdYj7yXXLuSxTTmMB+gNP1kbWP4zQ7S1pItp0aV5ZNyTJUvwQRl7rEkADQ0ay4mwA6SVHkYaOlpah52WdHR1jINy/TEgCohJOgWnZck6raUJdY8myU9XHHNGWPbJFdrgL6XtIItoI6RoQuNS0UcYkdqdy5bUM2hCFRLgIQhACEIQAhCEAvWdUjW5YmdIHFjai7w02cWgtLsJ5DZSWXs4aV1JUwwEEzSxyRhtGYgGtOqSQkukfbW53qXUq3MGgnkdJLTtc95xOcXvuTz6HLx8GuTtlZ78neWj5mm9HKerHD7FDy9RaWGtYvivmeGeNPlBksZxNDHMkpHiIjE7AGSsmbfl5Hebm09H8GmTtlZ78neR4NMnbKz35O8vc7ulNptPKPELWpFNJrWL4QVfnZz0bI5hESN+pTCGmkJlEmEX32pc4l7bg2A0aehdF8GmTtlZ78neR4M8nbKz35O8lS6pVMZT1ciadtUp5w0L2Ar/knOikE1HUyySsfTQiB0TYC5pwtc0Pa+9g0h1yLXuui+DPJ2ys9+TvI8GeTtlZ78neSpd0qm1PoRTtakNjQvshuSek/urtkHOqFlLTxykRPpXyPaf6FtQXh5xAxuJG9SX0XOjUumeDPJ2ys9+TvLPg0ydsrPfk7yVLulUWGn0FO1qQeU0cCyhVGaaSQ/7j3P1AeMSdQ0DXyKdyfl2OOgjhJdjbWMqHWbo3toAOnldcal1/wZ5O2Vnvyd5HgzydsjPfk7ymV5SksNMiNpUi8po5XlbOeGVuUg0vvVywSQ3YfFjJxYvu6LexU8jQmE8GmTtlZ78neR4NMnbKz35O8lO8pQ2JidrUm8to4vnnlZlXWPlhvgc2MDE3CbtY1p0ecLYzRy5HTtqIpgA2oYxoe6nE7WOjcXAPiJGJpv6iAuweDTJ2ys9+TvI8GeTtlZ78neUO7pOGhh4JVrVU9PKycfyxldtTWU5Y7G2PeImu3hsAIbIDxY2+K0XsAdKF2KPc4ye0gilYCCCDjfoINx/dzhC5SuKbSST1HWNCay20WVCEKgXQQhCAEIQgBCEIDleVssVDKuqc2aoa2GqiYH4waSKNwZiErNLje5tYW0jUt6POSWmynUPmlcaYSSw4HOOCNzIGVDMI5LgPCslVmHTSyvkkEjt8eJHs394ie9oABdGDY6hoXrX5l007ZWyNcRPI2aT6wjjsaGAt+6LC1ukoCgRZaq20Vc6WeXfB/RyN45BiFQcZYz7vFcB6lf8ANKNwjeXirBLtVZI179AGlmDU3/IX1W5oU8wnD2utU71vtpC37HQzDbxfUtzJOR20rXBj5X4jf62d8pFhbQXHQOhAUTOPPMxZRLm1AbFSvhikh3wAzb5ff3hv92AFvsK3K/ON9PlaWOL6x87KVkDXSFsQJxue9x1Dii+jS7UrLFmlTtgkhwYmymQyFxxPc6QkuOM6b6dHNoWvNmLTPaQ4PN2Qsxb67E0U996c1w0teLnja0BoZXz3dT1QjAhewSRRPDXyGVplLW3NmYG2LhxS65Cis4c5p6iMuZG1kDKyKAPExEpdHM0OJaBbATcWvdWSozGp5Hue4y8d7JXNFQ8MMrMNpCwaMfFFyvmozCpnyOed8GKQTljZ3iLfQQ7GI9WI20+coCMZuhl1XvYjaY9/NNoLzNcOwGUgMwYMWi2K9tK84M+6qQxYaeHDPNNTR3ncDvkRdx3DDoZZp1adCsMea0TJzKx0rMT99dGyoe2F0h1udGDYk6yNR5kU+aUEe9YQ76mWSdn1hNpJcWMnnHHOhAV+LOszPonyxljt9rI5Ayd2AGnY7EcOjfAcOgO1L1zZz/dWTxsdG0Nma9zMDnudHh0hs2Jgbct5Wk6RZTdPmlBG6NzQ68Uk0rbyEjHPffLjlGk6ORZyVmtFSvBidMGtDgyM1D3QsDteCMmw6ObkQELnDVyz1/8ATNlliiipzUOFOQ2ed2LCGMcdIGjUNf7a9DnW6OKGOlbLK6Wolpz/AFslpGPYwvIc5oJwgjz61Zcs5sw1bmPkDmyR3wSRSOikaDrAe3k6CvCizNgh3vDjJilfO0ulc5xle0sc5xPjaCgIbJWfM8r6ffYI2xzTSUxLZi5wljxEuDcNsF2Ea7qPzSzlnhhphLG10E1RJAJDM502N0j8Li0i2C4w676FbIc0oGCMAO+qmfUM+sJtJJixE84450LWocw6aGRj274d7c6RjHTudGJHXu8MOjFp1oCmSZ11IyZLxanEJ3gVOJuBrRUWDcWLENHFtZCvZzRp/wCldTWdvT3mRw3w4sRfvhs7WOMsICbQhCAEIQgBCEIAQhCAEIQgBCEIAQhCAEIQgBCEIAQhCAEIQgBCEIAQhCAELNkWQGELNkWQGELNkWQGELNkWQGELNkWQGELNkWQGELNkWQGELNkWQGELNkWQGELNkWQGELNkWQGELNkWQGELNkID//Z"/>
          <p:cNvSpPr>
            <a:spLocks noChangeAspect="1" noChangeArrowheads="1"/>
          </p:cNvSpPr>
          <p:nvPr/>
        </p:nvSpPr>
        <p:spPr bwMode="auto">
          <a:xfrm>
            <a:off x="63500" y="-650875"/>
            <a:ext cx="1885950" cy="1333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2877691" y="1611682"/>
            <a:ext cx="6912421" cy="29619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800"/>
              </a:spcAft>
              <a:buFont typeface="Arial" charset="0"/>
              <a:buNone/>
              <a:tabLst>
                <a:tab pos="2514600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Highlights: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1200" b="1" dirty="0" smtClean="0">
                <a:solidFill>
                  <a:srgbClr val="0070C0"/>
                </a:solidFill>
              </a:rPr>
              <a:t/>
            </a:r>
            <a:br>
              <a:rPr lang="en-US" sz="1200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BME-Symposium – </a:t>
            </a:r>
            <a:r>
              <a:rPr lang="de-DE" b="1" dirty="0" err="1" smtClean="0">
                <a:solidFill>
                  <a:srgbClr val="0070C0"/>
                </a:solidFill>
              </a:rPr>
              <a:t>largest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purchasing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congress</a:t>
            </a:r>
            <a:r>
              <a:rPr lang="de-DE" b="1" dirty="0" smtClean="0">
                <a:solidFill>
                  <a:srgbClr val="0070C0"/>
                </a:solidFill>
              </a:rPr>
              <a:t> in EU</a:t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2.250 </a:t>
            </a:r>
            <a:r>
              <a:rPr lang="de-DE" dirty="0" err="1" smtClean="0">
                <a:solidFill>
                  <a:schemeClr val="tx1"/>
                </a:solidFill>
              </a:rPr>
              <a:t>participants</a:t>
            </a:r>
            <a:r>
              <a:rPr lang="de-DE" dirty="0" smtClean="0">
                <a:solidFill>
                  <a:schemeClr val="tx1"/>
                </a:solidFill>
              </a:rPr>
              <a:t> | 2012: 7th-9th November, Berlin</a:t>
            </a:r>
          </a:p>
          <a:p>
            <a:pPr>
              <a:spcAft>
                <a:spcPts val="1800"/>
              </a:spcAft>
              <a:buFont typeface="Arial" charset="0"/>
              <a:buNone/>
              <a:tabLst>
                <a:tab pos="2514600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eLösungstage – </a:t>
            </a:r>
            <a:r>
              <a:rPr lang="de-DE" b="1" dirty="0" err="1" smtClean="0">
                <a:solidFill>
                  <a:srgbClr val="0070C0"/>
                </a:solidFill>
              </a:rPr>
              <a:t>largest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eProcurement-congress</a:t>
            </a:r>
            <a:r>
              <a:rPr lang="de-DE" b="1" dirty="0" smtClean="0">
                <a:solidFill>
                  <a:srgbClr val="0070C0"/>
                </a:solidFill>
              </a:rPr>
              <a:t/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1.000 </a:t>
            </a:r>
            <a:r>
              <a:rPr lang="de-DE" dirty="0" err="1" smtClean="0">
                <a:solidFill>
                  <a:schemeClr val="tx1"/>
                </a:solidFill>
              </a:rPr>
              <a:t>participants</a:t>
            </a:r>
            <a:r>
              <a:rPr lang="de-DE" dirty="0" smtClean="0">
                <a:solidFill>
                  <a:schemeClr val="tx1"/>
                </a:solidFill>
              </a:rPr>
              <a:t> | Duesseldorf </a:t>
            </a:r>
          </a:p>
          <a:p>
            <a:pPr>
              <a:spcAft>
                <a:spcPts val="1800"/>
              </a:spcAft>
              <a:buFont typeface="Arial" charset="0"/>
              <a:buNone/>
              <a:tabLst>
                <a:tab pos="2514600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EPE – European Procurement Excellence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CPO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CFO </a:t>
            </a:r>
            <a:r>
              <a:rPr lang="de-DE" dirty="0" err="1" smtClean="0">
                <a:solidFill>
                  <a:schemeClr val="tx1"/>
                </a:solidFill>
              </a:rPr>
              <a:t>event</a:t>
            </a:r>
            <a:r>
              <a:rPr lang="de-DE" dirty="0" smtClean="0">
                <a:solidFill>
                  <a:schemeClr val="tx1"/>
                </a:solidFill>
              </a:rPr>
              <a:t> | 2012: 21th-22th June, </a:t>
            </a:r>
            <a:r>
              <a:rPr lang="de-DE" dirty="0" err="1" smtClean="0">
                <a:solidFill>
                  <a:schemeClr val="tx1"/>
                </a:solidFill>
              </a:rPr>
              <a:t>Munich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8" name="Picture 8" descr="S:\Allgemeine Dokumente\Ursel_Lorenz_Blankenb_Rösch_Shen\BME-Symposium in Berlin\Symposium 2011\Fotos komplett\Keynotes\STARFACE 1111_5945.jpg"/>
          <p:cNvPicPr>
            <a:picLocks noChangeAspect="1" noChangeArrowheads="1"/>
          </p:cNvPicPr>
          <p:nvPr/>
        </p:nvPicPr>
        <p:blipFill>
          <a:blip r:embed="rId2" cstate="print"/>
          <a:srcRect t="12952" r="9049"/>
          <a:stretch>
            <a:fillRect/>
          </a:stretch>
        </p:blipFill>
        <p:spPr bwMode="auto">
          <a:xfrm>
            <a:off x="-2591" y="1621064"/>
            <a:ext cx="2735633" cy="173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feld 25"/>
          <p:cNvSpPr txBox="1"/>
          <p:nvPr/>
        </p:nvSpPr>
        <p:spPr>
          <a:xfrm>
            <a:off x="573088" y="6693865"/>
            <a:ext cx="2607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/>
              <a:t>Former German </a:t>
            </a:r>
            <a:r>
              <a:rPr lang="de-DE" sz="1000" b="1" dirty="0" err="1" smtClean="0"/>
              <a:t>Chancellor</a:t>
            </a:r>
            <a:r>
              <a:rPr lang="de-DE" sz="1000" b="1" dirty="0" smtClean="0"/>
              <a:t> H. Schmidt</a:t>
            </a:r>
            <a:endParaRPr lang="de-DE" sz="1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0103" b="13668"/>
          <a:stretch>
            <a:fillRect/>
          </a:stretch>
        </p:blipFill>
        <p:spPr bwMode="auto">
          <a:xfrm>
            <a:off x="-2573" y="3421062"/>
            <a:ext cx="2735260" cy="17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-2629" y="3113029"/>
            <a:ext cx="2736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BME Symposium 2011 – 2.250 Buyer</a:t>
            </a:r>
            <a:endParaRPr lang="de-DE" sz="1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9032" y="4918358"/>
            <a:ext cx="2607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EPE </a:t>
            </a:r>
            <a:r>
              <a:rPr lang="de-DE" sz="1000" b="1" dirty="0" err="1" smtClean="0"/>
              <a:t>Munich</a:t>
            </a:r>
            <a:r>
              <a:rPr lang="de-DE" sz="1000" b="1" dirty="0" smtClean="0"/>
              <a:t> 2011 – 400 CPOs &amp; CFOs</a:t>
            </a:r>
            <a:endParaRPr lang="de-DE" sz="1000" b="1" dirty="0"/>
          </a:p>
        </p:txBody>
      </p:sp>
      <p:pic>
        <p:nvPicPr>
          <p:cNvPr id="14" name="Picture 2" descr="S:\Allgemeine Dokumente\Ursel_Lorenz_Blankenb_Rösch_Shen\China Asien Global Sourcing\Fotos MAR\Dt_SymposiumMasse.jpg"/>
          <p:cNvPicPr>
            <a:picLocks noChangeAspect="1" noChangeArrowheads="1"/>
          </p:cNvPicPr>
          <p:nvPr/>
        </p:nvPicPr>
        <p:blipFill>
          <a:blip r:embed="rId4" cstate="screen"/>
          <a:srcRect l="6728" b="7801"/>
          <a:stretch>
            <a:fillRect/>
          </a:stretch>
        </p:blipFill>
        <p:spPr bwMode="auto">
          <a:xfrm>
            <a:off x="-2628" y="5221585"/>
            <a:ext cx="2736303" cy="1800028"/>
          </a:xfrm>
          <a:prstGeom prst="rect">
            <a:avLst/>
          </a:prstGeom>
          <a:noFill/>
          <a:ln w="127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69031" y="6775564"/>
            <a:ext cx="2592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BME Symposium 2011 – Networking</a:t>
            </a:r>
            <a:endParaRPr lang="de-DE" sz="1000" b="1" dirty="0"/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2877692" y="4780332"/>
            <a:ext cx="6912422" cy="22414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800"/>
              </a:spcAft>
              <a:buFont typeface="Arial" charset="0"/>
              <a:buNone/>
              <a:tabLst>
                <a:tab pos="2514600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Enter the BME-Network and become a Partner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1000" b="1" dirty="0" smtClean="0">
                <a:solidFill>
                  <a:srgbClr val="0070C0"/>
                </a:solidFill>
              </a:rPr>
              <a:t/>
            </a:r>
            <a:br>
              <a:rPr lang="en-US" sz="1000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Use BME as a Marketing platform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de-DE" dirty="0" err="1" smtClean="0">
                <a:solidFill>
                  <a:schemeClr val="tx1"/>
                </a:solidFill>
              </a:rPr>
              <a:t>booth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at</a:t>
            </a:r>
            <a:r>
              <a:rPr lang="de-DE" dirty="0" smtClean="0">
                <a:solidFill>
                  <a:schemeClr val="tx1"/>
                </a:solidFill>
              </a:rPr>
              <a:t> BME-Symposium Fair, </a:t>
            </a:r>
            <a:r>
              <a:rPr lang="de-DE" dirty="0" err="1" smtClean="0">
                <a:solidFill>
                  <a:schemeClr val="tx1"/>
                </a:solidFill>
              </a:rPr>
              <a:t>Advertisement</a:t>
            </a:r>
            <a:r>
              <a:rPr lang="de-DE" dirty="0" smtClean="0">
                <a:solidFill>
                  <a:schemeClr val="tx1"/>
                </a:solidFill>
              </a:rPr>
              <a:t> in BIP-Magazine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BME-Newsletter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  <a:buFont typeface="Arial" charset="0"/>
              <a:buNone/>
              <a:tabLst>
                <a:tab pos="2514600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Ask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Matchmakings</a:t>
            </a:r>
            <a:r>
              <a:rPr lang="de-DE" b="1" dirty="0" smtClean="0">
                <a:solidFill>
                  <a:srgbClr val="0070C0"/>
                </a:solidFill>
              </a:rPr>
              <a:t>, Trainings-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Seminars</a:t>
            </a:r>
            <a:br>
              <a:rPr lang="de-DE" b="1" dirty="0" smtClean="0">
                <a:solidFill>
                  <a:srgbClr val="0070C0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238307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 bwMode="auto">
          <a:xfrm>
            <a:off x="1016793" y="990600"/>
            <a:ext cx="8629650" cy="9001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smtClean="0"/>
              <a:t>GERMANQualitySourcing</a:t>
            </a:r>
            <a:r>
              <a:rPr lang="de-DE" sz="1600" dirty="0" smtClean="0"/>
              <a:t> – </a:t>
            </a:r>
            <a:r>
              <a:rPr lang="de-DE" dirty="0" smtClean="0"/>
              <a:t>The Key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Market </a:t>
            </a:r>
            <a:br>
              <a:rPr lang="de-DE" dirty="0" smtClean="0"/>
            </a:b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Engineering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256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928576-CF50-45D1-B940-D10528CBA798}" type="slidenum">
              <a:rPr lang="de-DE" altLang="zh-CN" smtClean="0">
                <a:latin typeface="Arial" charset="0"/>
                <a:cs typeface="Arial" charset="0"/>
              </a:rPr>
              <a:pPr/>
              <a:t>12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563" y="2047875"/>
            <a:ext cx="7334250" cy="47275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1. The BME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 in plain words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>
                <a:solidFill>
                  <a:srgbClr val="0070C0"/>
                </a:solidFill>
              </a:rPr>
              <a:t>2. Economy and Purchasing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    </a:t>
            </a:r>
            <a:r>
              <a:rPr lang="en-US" b="1" dirty="0" smtClean="0"/>
              <a:t>… Developments in Germany</a:t>
            </a:r>
            <a:br>
              <a:rPr lang="en-US" b="1" dirty="0" smtClean="0"/>
            </a:br>
            <a:r>
              <a:rPr lang="en-US" b="1" dirty="0" smtClean="0"/>
              <a:t> 	   … In Metal and Engineering Industry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3. Purchasing Standards - Quality and Compliance 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…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Key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Factors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Metal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Engineering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Industry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4. GERMANQualitySourcing – The Key to Germany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 &amp; A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 </a:t>
            </a:r>
          </a:p>
          <a:p>
            <a:pPr marL="341200" indent="-341200" defTabSz="456683">
              <a:spcAft>
                <a:spcPts val="1420"/>
              </a:spcAft>
              <a:defRPr/>
            </a:pPr>
            <a:endParaRPr lang="de-DE" sz="2200" dirty="0"/>
          </a:p>
        </p:txBody>
      </p:sp>
      <p:pic>
        <p:nvPicPr>
          <p:cNvPr id="5122" name="Picture 2" descr="http://www.thomaswhite.com/images/postcards/i-germany-economy-augus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688" y="3173413"/>
            <a:ext cx="1368425" cy="1112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sl-network.de/images/social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88" y="1909763"/>
            <a:ext cx="1368425" cy="1079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www.peoplescout.com/images/full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688" y="4429125"/>
            <a:ext cx="1368425" cy="10810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kumente und Einstellungen\hweller\Desktop\HER.bmp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 r="55469" b="41406"/>
          <a:stretch>
            <a:fillRect/>
          </a:stretch>
        </p:blipFill>
        <p:spPr bwMode="auto">
          <a:xfrm>
            <a:off x="8422307" y="5725761"/>
            <a:ext cx="1368152" cy="10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8" name="Rechteck 9"/>
          <p:cNvSpPr>
            <a:spLocks noChangeArrowheads="1"/>
          </p:cNvSpPr>
          <p:nvPr/>
        </p:nvSpPr>
        <p:spPr bwMode="auto">
          <a:xfrm>
            <a:off x="8410575" y="1873250"/>
            <a:ext cx="1452563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5609" name="Rechteck 10"/>
          <p:cNvSpPr>
            <a:spLocks noChangeArrowheads="1"/>
          </p:cNvSpPr>
          <p:nvPr/>
        </p:nvSpPr>
        <p:spPr bwMode="auto">
          <a:xfrm>
            <a:off x="8421688" y="4392613"/>
            <a:ext cx="1452562" cy="118903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5610" name="Rechteck 11"/>
          <p:cNvSpPr>
            <a:spLocks noChangeArrowheads="1"/>
          </p:cNvSpPr>
          <p:nvPr/>
        </p:nvSpPr>
        <p:spPr bwMode="auto">
          <a:xfrm>
            <a:off x="8421688" y="5689600"/>
            <a:ext cx="1452562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2.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endParaRPr lang="de-DE" dirty="0" smtClean="0"/>
          </a:p>
        </p:txBody>
      </p:sp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2CAB35-9BC0-45F3-83CE-77A2422C1AEE}" type="slidenum">
              <a:rPr lang="de-DE" altLang="zh-CN" smtClean="0">
                <a:latin typeface="Arial" charset="0"/>
                <a:cs typeface="Arial" charset="0"/>
              </a:rPr>
              <a:pPr/>
              <a:t>13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6627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628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6629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6630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0" y="2487787"/>
            <a:ext cx="8084797" cy="44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2CAB35-9BC0-45F3-83CE-77A2422C1AEE}" type="slidenum">
              <a:rPr lang="de-DE" altLang="zh-CN" smtClean="0">
                <a:latin typeface="Arial" charset="0"/>
                <a:cs typeface="Arial" charset="0"/>
              </a:rPr>
              <a:pPr/>
              <a:t>14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2.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endParaRPr lang="de-DE" dirty="0" smtClean="0"/>
          </a:p>
        </p:txBody>
      </p:sp>
      <p:grpSp>
        <p:nvGrpSpPr>
          <p:cNvPr id="9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0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6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7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1" y="2587749"/>
            <a:ext cx="8807733" cy="42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2CAB35-9BC0-45F3-83CE-77A2422C1AEE}" type="slidenum">
              <a:rPr lang="de-DE" altLang="zh-CN" smtClean="0">
                <a:latin typeface="Arial" charset="0"/>
                <a:cs typeface="Arial" charset="0"/>
              </a:rPr>
              <a:pPr/>
              <a:t>15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2.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endParaRPr lang="de-DE" dirty="0" smtClean="0"/>
          </a:p>
        </p:txBody>
      </p:sp>
      <p:grpSp>
        <p:nvGrpSpPr>
          <p:cNvPr id="9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0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6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7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98" y="2550059"/>
            <a:ext cx="8766969" cy="42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001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2.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endParaRPr lang="de-DE" dirty="0" smtClean="0"/>
          </a:p>
        </p:txBody>
      </p:sp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931B69-B571-4EE5-AF88-29CEA7A36063}" type="slidenum">
              <a:rPr lang="de-DE" altLang="zh-CN" smtClean="0">
                <a:latin typeface="Arial" charset="0"/>
                <a:cs typeface="Arial" charset="0"/>
              </a:rPr>
              <a:pPr/>
              <a:t>16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7651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652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7653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7654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graphicFrame>
        <p:nvGraphicFramePr>
          <p:cNvPr id="27655" name="Inhaltsplatzhalter 13"/>
          <p:cNvGraphicFramePr>
            <a:graphicFrameLocks noGrp="1"/>
          </p:cNvGraphicFramePr>
          <p:nvPr>
            <p:ph idx="1"/>
          </p:nvPr>
        </p:nvGraphicFramePr>
        <p:xfrm>
          <a:off x="1098550" y="2506663"/>
          <a:ext cx="7878763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r:id="rId7" imgW="7882811" imgH="3054361" progId="Excel.Sheet.8">
                  <p:embed/>
                </p:oleObj>
              </mc:Choice>
              <mc:Fallback>
                <p:oleObj r:id="rId7" imgW="7882811" imgH="3054361" progId="Excel.Sheet.8">
                  <p:embed/>
                  <p:pic>
                    <p:nvPicPr>
                      <p:cNvPr id="0" name="Inhaltsplatzhalter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506663"/>
                        <a:ext cx="7878763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hteck 18"/>
          <p:cNvSpPr>
            <a:spLocks noChangeArrowheads="1"/>
          </p:cNvSpPr>
          <p:nvPr/>
        </p:nvSpPr>
        <p:spPr bwMode="auto">
          <a:xfrm>
            <a:off x="1077913" y="2187575"/>
            <a:ext cx="633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>
                <a:solidFill>
                  <a:srgbClr val="2E67AD"/>
                </a:solidFill>
              </a:rPr>
              <a:t>Procurement</a:t>
            </a:r>
            <a:r>
              <a:rPr lang="de-DE" dirty="0">
                <a:solidFill>
                  <a:srgbClr val="2E67AD"/>
                </a:solidFill>
              </a:rPr>
              <a:t> </a:t>
            </a:r>
            <a:r>
              <a:rPr lang="de-DE" dirty="0" err="1">
                <a:solidFill>
                  <a:srgbClr val="2E67AD"/>
                </a:solidFill>
              </a:rPr>
              <a:t>Markets</a:t>
            </a:r>
            <a:r>
              <a:rPr lang="de-DE" dirty="0">
                <a:solidFill>
                  <a:srgbClr val="2E67AD"/>
                </a:solidFill>
              </a:rPr>
              <a:t> </a:t>
            </a:r>
            <a:r>
              <a:rPr lang="de-DE" dirty="0" err="1">
                <a:solidFill>
                  <a:srgbClr val="2E67AD"/>
                </a:solidFill>
              </a:rPr>
              <a:t>for</a:t>
            </a:r>
            <a:r>
              <a:rPr lang="de-DE" dirty="0">
                <a:solidFill>
                  <a:srgbClr val="2E67AD"/>
                </a:solidFill>
              </a:rPr>
              <a:t> German </a:t>
            </a:r>
            <a:r>
              <a:rPr lang="de-DE" dirty="0" err="1">
                <a:solidFill>
                  <a:srgbClr val="2E67AD"/>
                </a:solidFill>
              </a:rPr>
              <a:t>Buyers</a:t>
            </a:r>
            <a:endParaRPr lang="de-DE" dirty="0">
              <a:solidFill>
                <a:srgbClr val="2E67AD"/>
              </a:solidFill>
            </a:endParaRPr>
          </a:p>
        </p:txBody>
      </p:sp>
      <p:sp>
        <p:nvSpPr>
          <p:cNvPr id="27657" name="Rechteck 19"/>
          <p:cNvSpPr>
            <a:spLocks noChangeArrowheads="1"/>
          </p:cNvSpPr>
          <p:nvPr/>
        </p:nvSpPr>
        <p:spPr bwMode="auto">
          <a:xfrm>
            <a:off x="1149350" y="5510213"/>
            <a:ext cx="6337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E67AD"/>
                </a:solidFill>
              </a:rPr>
              <a:t>Source: BME-Member Survey, 11/2011</a:t>
            </a:r>
          </a:p>
        </p:txBody>
      </p:sp>
      <p:sp>
        <p:nvSpPr>
          <p:cNvPr id="21" name="Textplatzhalter 17"/>
          <p:cNvSpPr txBox="1">
            <a:spLocks/>
          </p:cNvSpPr>
          <p:nvPr/>
        </p:nvSpPr>
        <p:spPr>
          <a:xfrm>
            <a:off x="1149350" y="5868988"/>
            <a:ext cx="8065045" cy="723900"/>
          </a:xfrm>
          <a:prstGeom prst="rect">
            <a:avLst/>
          </a:prstGeom>
        </p:spPr>
        <p:txBody>
          <a:bodyPr/>
          <a:lstStyle/>
          <a:p>
            <a:pPr defTabSz="45561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de-DE" b="1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Europe (95%) </a:t>
            </a:r>
            <a:r>
              <a:rPr lang="de-DE" b="1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remains</a:t>
            </a:r>
            <a:r>
              <a:rPr lang="de-DE" b="1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b="1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de-DE" b="1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b="1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de-DE" b="1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b="1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market</a:t>
            </a: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followed</a:t>
            </a: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China (77%)</a:t>
            </a:r>
            <a:b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</a:b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2. Eastern Europe </a:t>
            </a:r>
            <a:r>
              <a:rPr lang="de-DE" kern="0" dirty="0" err="1">
                <a:solidFill>
                  <a:srgbClr val="2E67AD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still in </a:t>
            </a:r>
            <a:r>
              <a:rPr lang="de-DE" kern="0" dirty="0" err="1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interesting</a:t>
            </a:r>
            <a: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(76</a:t>
            </a:r>
            <a: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%)</a:t>
            </a:r>
            <a:b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</a:br>
            <a: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de-DE" kern="0" dirty="0" err="1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India</a:t>
            </a:r>
            <a: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becomes</a:t>
            </a:r>
            <a: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stronger</a:t>
            </a:r>
            <a:r>
              <a:rPr lang="de-DE" kern="0" dirty="0" smtClean="0">
                <a:solidFill>
                  <a:srgbClr val="2E67AD"/>
                </a:solidFill>
                <a:latin typeface="+mn-lt"/>
                <a:ea typeface="+mn-ea"/>
                <a:cs typeface="+mn-cs"/>
              </a:rPr>
              <a:t> </a:t>
            </a:r>
            <a:endParaRPr lang="de-DE" kern="0" dirty="0">
              <a:solidFill>
                <a:srgbClr val="2E67A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365523" y="2773313"/>
            <a:ext cx="1368425" cy="2089150"/>
          </a:xfrm>
          <a:prstGeom prst="ellipse">
            <a:avLst/>
          </a:prstGeom>
          <a:noFill/>
          <a:ln w="9525" algn="ctr">
            <a:solidFill>
              <a:srgbClr val="FF0000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89460" y="6622110"/>
            <a:ext cx="2755519" cy="255659"/>
          </a:xfrm>
          <a:prstGeom prst="rect">
            <a:avLst/>
          </a:prstGeom>
          <a:solidFill>
            <a:schemeClr val="bg1"/>
          </a:solidFill>
        </p:spPr>
        <p:txBody>
          <a:bodyPr wrap="none" lIns="100785" tIns="50393" rIns="100785" bIns="50393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© Statistisches Bundesamt, Wiesbaden 2012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1831" t="18112" r="37416" b="10226"/>
          <a:stretch>
            <a:fillRect/>
          </a:stretch>
        </p:blipFill>
        <p:spPr bwMode="auto">
          <a:xfrm>
            <a:off x="788988" y="1549177"/>
            <a:ext cx="409495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788988" y="3205361"/>
            <a:ext cx="4320951" cy="1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8988" y="4429497"/>
            <a:ext cx="4320951" cy="1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9460" y="1549177"/>
            <a:ext cx="4320480" cy="317214"/>
          </a:xfrm>
          <a:prstGeom prst="rect">
            <a:avLst/>
          </a:prstGeom>
          <a:solidFill>
            <a:schemeClr val="bg1"/>
          </a:solidFill>
        </p:spPr>
        <p:txBody>
          <a:bodyPr wrap="square" lIns="100785" tIns="50393" rIns="100785" bIns="50393">
            <a:spAutoFit/>
          </a:bodyPr>
          <a:lstStyle/>
          <a:p>
            <a:pPr marL="377944" indent="-377944">
              <a:spcBef>
                <a:spcPts val="1984"/>
              </a:spcBef>
            </a:pPr>
            <a:r>
              <a:rPr lang="de-DE" sz="1400" b="1" dirty="0" smtClean="0">
                <a:solidFill>
                  <a:srgbClr val="0070C0"/>
                </a:solidFill>
              </a:rPr>
              <a:t>TOP Export Countries EU </a:t>
            </a:r>
            <a:r>
              <a:rPr lang="de-DE" sz="1400" b="1" dirty="0" smtClean="0">
                <a:solidFill>
                  <a:srgbClr val="0070C0"/>
                </a:solidFill>
              </a:rPr>
              <a:t>– </a:t>
            </a:r>
            <a:r>
              <a:rPr lang="de-DE" sz="1400" b="1" dirty="0" smtClean="0">
                <a:solidFill>
                  <a:srgbClr val="0070C0"/>
                </a:solidFill>
              </a:rPr>
              <a:t>Germany – </a:t>
            </a:r>
            <a:r>
              <a:rPr lang="de-DE" sz="1400" b="1" dirty="0" err="1" smtClean="0">
                <a:solidFill>
                  <a:srgbClr val="0070C0"/>
                </a:solidFill>
              </a:rPr>
              <a:t>Italy</a:t>
            </a:r>
            <a:r>
              <a:rPr lang="de-DE" sz="1400" b="1" dirty="0" smtClean="0">
                <a:solidFill>
                  <a:srgbClr val="0070C0"/>
                </a:solidFill>
              </a:rPr>
              <a:t> 2012</a:t>
            </a:r>
            <a:endParaRPr lang="de-DE" sz="1400" b="1" dirty="0" smtClean="0">
              <a:solidFill>
                <a:srgbClr val="0070C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965923" y="6733753"/>
            <a:ext cx="2494594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Statistisches Bundesamt, Wiesbaden 2013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076325" y="973138"/>
            <a:ext cx="7561263" cy="900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+mn-lt"/>
                <a:ea typeface="+mj-ea"/>
                <a:cs typeface="+mj-cs"/>
              </a:defRPr>
            </a:lvl1pPr>
            <a:lvl2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2pPr>
            <a:lvl3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3pPr>
            <a:lvl4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4pPr>
            <a:lvl5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5pPr>
            <a:lvl6pPr marL="2512273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69051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5827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2603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de-DE" kern="0" smtClean="0"/>
              <a:t>2. Economy and Purchasing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14202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693193"/>
            <a:ext cx="66484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076325" y="973138"/>
            <a:ext cx="7561263" cy="900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+mn-lt"/>
                <a:ea typeface="+mj-ea"/>
                <a:cs typeface="+mj-cs"/>
              </a:defRPr>
            </a:lvl1pPr>
            <a:lvl2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2pPr>
            <a:lvl3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3pPr>
            <a:lvl4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4pPr>
            <a:lvl5pPr algn="l" defTabSz="4556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2E67AD"/>
                </a:solidFill>
                <a:latin typeface="Arial" pitchFamily="34" charset="0"/>
                <a:ea typeface="Bitstream Vera Sans" charset="0"/>
                <a:cs typeface="Bitstream Vera Sans" charset="0"/>
              </a:defRPr>
            </a:lvl5pPr>
            <a:lvl6pPr marL="2512273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69051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5827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2603" indent="-228387" algn="ctr" defTabSz="45677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4586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de-DE" kern="0" smtClean="0"/>
              <a:t>2. Economy and Purchasing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3727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2" cstate="print"/>
          <a:srcRect l="2021" t="20469" r="4219" b="7682"/>
          <a:stretch>
            <a:fillRect/>
          </a:stretch>
        </p:blipFill>
        <p:spPr bwMode="auto">
          <a:xfrm>
            <a:off x="573784" y="1662771"/>
            <a:ext cx="9072659" cy="52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7289775" y="984146"/>
            <a:ext cx="2529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66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Quelle: </a:t>
            </a:r>
            <a:r>
              <a:rPr lang="de-DE" sz="1200" dirty="0" err="1" smtClean="0">
                <a:solidFill>
                  <a:srgbClr val="0066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Transparency</a:t>
            </a:r>
            <a:r>
              <a:rPr lang="de-DE" sz="1200" dirty="0" smtClean="0">
                <a:solidFill>
                  <a:srgbClr val="0066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International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4629371" y="3349377"/>
            <a:ext cx="576064" cy="648072"/>
          </a:xfrm>
          <a:prstGeom prst="ellipse">
            <a:avLst/>
          </a:prstGeom>
          <a:noFill/>
          <a:ln w="38100" algn="ctr">
            <a:solidFill>
              <a:schemeClr val="bg1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rtlCol="0" anchor="ctr"/>
          <a:lstStyle/>
          <a:p>
            <a:pPr algn="ctr"/>
            <a:endParaRPr lang="de-DE" sz="1300" b="1" dirty="0">
              <a:solidFill>
                <a:srgbClr val="2E67AD"/>
              </a:solidFill>
              <a:latin typeface="Frutiger LT Std 45 Light" pitchFamily="34" charset="0"/>
              <a:ea typeface="SimSun" pitchFamily="2" charset="-122"/>
            </a:endParaRPr>
          </a:p>
        </p:txBody>
      </p:sp>
      <p:pic>
        <p:nvPicPr>
          <p:cNvPr id="11" name="Picture 2" descr="http://www.bme.de/uploads/pics/Web_Siegel_CodeofConduc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235" y="4933553"/>
            <a:ext cx="1944216" cy="1956219"/>
          </a:xfrm>
          <a:prstGeom prst="rect">
            <a:avLst/>
          </a:prstGeom>
          <a:noFill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2.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57683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 bwMode="auto">
          <a:xfrm>
            <a:off x="1016793" y="990600"/>
            <a:ext cx="8629650" cy="9001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smtClean="0"/>
              <a:t>GERMANQualitySourcing</a:t>
            </a:r>
            <a:r>
              <a:rPr lang="de-DE" sz="1600" dirty="0" smtClean="0"/>
              <a:t> – </a:t>
            </a:r>
            <a:r>
              <a:rPr lang="de-DE" dirty="0" smtClean="0"/>
              <a:t>The Key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Market</a:t>
            </a:r>
            <a:br>
              <a:rPr lang="de-DE" dirty="0" smtClean="0"/>
            </a:b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Engineering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054A76-7A31-4EB4-AC76-B3494794F0C3}" type="slidenum">
              <a:rPr lang="de-DE" altLang="zh-CN" smtClean="0">
                <a:latin typeface="Arial" charset="0"/>
                <a:cs typeface="Arial" charset="0"/>
              </a:rPr>
              <a:pPr/>
              <a:t>2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563" y="2047875"/>
            <a:ext cx="7334250" cy="47275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0070C0"/>
                </a:solidFill>
              </a:rPr>
              <a:t>1. The BME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dirty="0" smtClean="0"/>
              <a:t>… in plain words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0070C0"/>
                </a:solidFill>
              </a:rPr>
              <a:t>2. Economy and Purchasing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dirty="0" smtClean="0"/>
              <a:t>… Developments in Germany</a:t>
            </a:r>
            <a:br>
              <a:rPr lang="en-US" dirty="0" smtClean="0"/>
            </a:br>
            <a:r>
              <a:rPr lang="en-US" dirty="0" smtClean="0"/>
              <a:t> 	   … In Mechanical and Engineering Industry 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0070C0"/>
                </a:solidFill>
              </a:rPr>
              <a:t>3. Purchasing Standards - Quality and Compliance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… </a:t>
            </a:r>
            <a:r>
              <a:rPr lang="de-DE" dirty="0" smtClean="0"/>
              <a:t>Key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Engineering </a:t>
            </a:r>
            <a:r>
              <a:rPr lang="de-DE" dirty="0" err="1" smtClean="0"/>
              <a:t>Industry</a:t>
            </a:r>
            <a:r>
              <a:rPr lang="de-DE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rgbClr val="0070C0"/>
                </a:solidFill>
              </a:rPr>
              <a:t>4. GERMANQualitySourcing – The Bridge to Germany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dirty="0" smtClean="0"/>
              <a:t>… </a:t>
            </a:r>
            <a:r>
              <a:rPr lang="en-US" dirty="0" smtClean="0"/>
              <a:t>Q &amp; A</a:t>
            </a: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 </a:t>
            </a:r>
          </a:p>
          <a:p>
            <a:pPr marL="341200" indent="-341200" defTabSz="456683">
              <a:spcAft>
                <a:spcPts val="1420"/>
              </a:spcAft>
              <a:defRPr/>
            </a:pPr>
            <a:endParaRPr lang="de-DE" sz="2200" dirty="0"/>
          </a:p>
        </p:txBody>
      </p:sp>
      <p:pic>
        <p:nvPicPr>
          <p:cNvPr id="5122" name="Picture 2" descr="http://www.thomaswhite.com/images/postcards/i-germany-economy-augus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688" y="3173413"/>
            <a:ext cx="1368425" cy="1112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sl-network.de/images/social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88" y="1909763"/>
            <a:ext cx="1368425" cy="1079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www.peoplescout.com/images/full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688" y="4429125"/>
            <a:ext cx="1368425" cy="10810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kumente und Einstellungen\hweller\Desktop\HER.bmp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 r="55469" b="41406"/>
          <a:stretch>
            <a:fillRect/>
          </a:stretch>
        </p:blipFill>
        <p:spPr bwMode="auto">
          <a:xfrm>
            <a:off x="8422307" y="5725761"/>
            <a:ext cx="1368152" cy="10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/>
          <p:cNvSpPr txBox="1">
            <a:spLocks/>
          </p:cNvSpPr>
          <p:nvPr/>
        </p:nvSpPr>
        <p:spPr>
          <a:xfrm>
            <a:off x="3669779" y="6492577"/>
            <a:ext cx="2895600" cy="4572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pitchFamily="2" charset="-122"/>
                <a:cs typeface="Arial" charset="0"/>
              </a:defRPr>
            </a:lvl9pPr>
          </a:lstStyle>
          <a:p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</a:rPr>
              <a:t>Quelle: Dr. Raymund </a:t>
            </a:r>
            <a:r>
              <a:rPr lang="de-DE" sz="900" dirty="0" err="1" smtClean="0">
                <a:solidFill>
                  <a:schemeClr val="bg1">
                    <a:lumMod val="65000"/>
                  </a:schemeClr>
                </a:solidFill>
              </a:rPr>
              <a:t>Aich</a:t>
            </a:r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</a:rPr>
              <a:t> / BME Der Einkauf  2015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2.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endParaRPr lang="de-DE" dirty="0" smtClean="0"/>
          </a:p>
        </p:txBody>
      </p:sp>
      <p:sp>
        <p:nvSpPr>
          <p:cNvPr id="13" name="Rechteck 12"/>
          <p:cNvSpPr/>
          <p:nvPr/>
        </p:nvSpPr>
        <p:spPr>
          <a:xfrm>
            <a:off x="1221507" y="2047919"/>
            <a:ext cx="1314420" cy="317214"/>
          </a:xfrm>
          <a:prstGeom prst="rect">
            <a:avLst/>
          </a:prstGeom>
        </p:spPr>
        <p:txBody>
          <a:bodyPr wrap="none" lIns="100785" tIns="50393" rIns="100785" bIns="50393">
            <a:spAutoFit/>
          </a:bodyPr>
          <a:lstStyle/>
          <a:p>
            <a:pPr marL="377944" indent="-377944">
              <a:spcBef>
                <a:spcPts val="1984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The </a:t>
            </a:r>
            <a:r>
              <a:rPr lang="de-DE" sz="1400" b="1" dirty="0" err="1" smtClean="0">
                <a:solidFill>
                  <a:schemeClr val="tx1"/>
                </a:solidFill>
              </a:rPr>
              <a:t>question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5758011" y="2125241"/>
            <a:ext cx="0" cy="38884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3817987" y="4037930"/>
            <a:ext cx="38800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H="1">
            <a:off x="3817987" y="5987603"/>
            <a:ext cx="38800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 flipH="1">
            <a:off x="3822179" y="2125241"/>
            <a:ext cx="38800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7715646" y="2099171"/>
            <a:ext cx="0" cy="38884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3817987" y="2093714"/>
            <a:ext cx="0" cy="38884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5613995" y="59416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29074" y="38275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81747" y="19914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495073" y="59323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20947" y="238165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High </a:t>
            </a:r>
            <a:r>
              <a:rPr lang="de-DE" sz="1400" dirty="0" err="1" smtClean="0">
                <a:solidFill>
                  <a:schemeClr val="tx1"/>
                </a:solidFill>
              </a:rPr>
              <a:t>standards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Low </a:t>
            </a:r>
            <a:r>
              <a:rPr lang="de-DE" sz="1400" dirty="0" err="1" smtClean="0">
                <a:solidFill>
                  <a:schemeClr val="tx1"/>
                </a:solidFill>
              </a:rPr>
              <a:t>risks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7811" y="4429497"/>
            <a:ext cx="1587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Low </a:t>
            </a:r>
            <a:r>
              <a:rPr lang="de-DE" sz="1400" dirty="0" err="1" smtClean="0">
                <a:solidFill>
                  <a:schemeClr val="tx1"/>
                </a:solidFill>
              </a:rPr>
              <a:t>development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in </a:t>
            </a:r>
            <a:r>
              <a:rPr lang="de-DE" sz="1400" dirty="0" err="1" smtClean="0">
                <a:solidFill>
                  <a:schemeClr val="tx1"/>
                </a:solidFill>
              </a:rPr>
              <a:t>economy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high </a:t>
            </a:r>
            <a:r>
              <a:rPr lang="de-DE" sz="1400" dirty="0" err="1" smtClean="0">
                <a:solidFill>
                  <a:schemeClr val="tx1"/>
                </a:solidFill>
              </a:rPr>
              <a:t>risks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0946" y="4429497"/>
            <a:ext cx="1459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Higher </a:t>
            </a:r>
            <a:r>
              <a:rPr lang="de-DE" sz="1400" dirty="0" err="1" smtClean="0">
                <a:solidFill>
                  <a:schemeClr val="tx1"/>
                </a:solidFill>
              </a:rPr>
              <a:t>country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risks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But </a:t>
            </a:r>
            <a:r>
              <a:rPr lang="de-DE" sz="1400" dirty="0" err="1" smtClean="0">
                <a:solidFill>
                  <a:schemeClr val="tx1"/>
                </a:solidFill>
              </a:rPr>
              <a:t>lower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prices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29819" y="2401106"/>
            <a:ext cx="1623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Emerging </a:t>
            </a:r>
            <a:r>
              <a:rPr lang="de-DE" sz="1400" dirty="0" err="1" smtClean="0">
                <a:solidFill>
                  <a:schemeClr val="tx1"/>
                </a:solidFill>
              </a:rPr>
              <a:t>country</a:t>
            </a:r>
            <a:r>
              <a:rPr lang="de-DE" sz="1400" dirty="0" smtClean="0">
                <a:solidFill>
                  <a:schemeClr val="tx1"/>
                </a:solidFill>
              </a:rPr>
              <a:t>,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technology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lower</a:t>
            </a:r>
            <a:r>
              <a:rPr lang="de-DE" sz="1400" dirty="0" smtClean="0">
                <a:solidFill>
                  <a:schemeClr val="tx1"/>
                </a:solidFill>
              </a:rPr>
              <a:t/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than</a:t>
            </a:r>
            <a:r>
              <a:rPr lang="de-DE" sz="1400" dirty="0" smtClean="0">
                <a:solidFill>
                  <a:schemeClr val="tx1"/>
                </a:solidFill>
              </a:rPr>
              <a:t> EU</a:t>
            </a:r>
            <a:br>
              <a:rPr lang="de-DE" sz="1400" dirty="0" smtClean="0">
                <a:solidFill>
                  <a:schemeClr val="tx1"/>
                </a:solidFill>
              </a:rPr>
            </a:b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723609" y="6210533"/>
            <a:ext cx="289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tx1"/>
                </a:solidFill>
              </a:rPr>
              <a:t>Attractivness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of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purchasing</a:t>
            </a:r>
            <a:r>
              <a:rPr lang="de-DE" sz="1400" b="1" dirty="0" smtClean="0">
                <a:solidFill>
                  <a:schemeClr val="tx1"/>
                </a:solidFill>
              </a:rPr>
              <a:t/>
            </a:r>
            <a:br>
              <a:rPr lang="de-DE" sz="1400" b="1" dirty="0" smtClean="0">
                <a:solidFill>
                  <a:schemeClr val="tx1"/>
                </a:solidFill>
              </a:rPr>
            </a:b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-5400000">
            <a:off x="1958919" y="4374822"/>
            <a:ext cx="289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tx1"/>
                </a:solidFill>
              </a:rPr>
              <a:t>Attractivness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of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county</a:t>
            </a:r>
            <a:r>
              <a:rPr lang="de-DE" sz="1400" b="1" dirty="0" smtClean="0">
                <a:solidFill>
                  <a:schemeClr val="tx1"/>
                </a:solidFill>
              </a:rPr>
              <a:t/>
            </a:r>
            <a:br>
              <a:rPr lang="de-DE" sz="1400" b="1" dirty="0" smtClean="0">
                <a:solidFill>
                  <a:schemeClr val="tx1"/>
                </a:solidFill>
              </a:rPr>
            </a:b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35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 bwMode="auto">
          <a:xfrm>
            <a:off x="944563" y="990600"/>
            <a:ext cx="8629650" cy="9001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smtClean="0"/>
              <a:t>GERMANQualitySourcing</a:t>
            </a:r>
            <a:r>
              <a:rPr lang="de-DE" sz="1600" dirty="0" smtClean="0"/>
              <a:t> – </a:t>
            </a:r>
            <a:r>
              <a:rPr lang="de-DE" dirty="0" smtClean="0"/>
              <a:t>The Key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Market </a:t>
            </a:r>
            <a:br>
              <a:rPr lang="de-DE" dirty="0" smtClean="0"/>
            </a:b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Engineering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296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1D337-AF4C-4DD1-90AE-D99683ACA392}" type="slidenum">
              <a:rPr lang="de-DE" altLang="zh-CN" smtClean="0">
                <a:latin typeface="Arial" charset="0"/>
                <a:cs typeface="Arial" charset="0"/>
              </a:rPr>
              <a:pPr/>
              <a:t>21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563" y="2047875"/>
            <a:ext cx="7693025" cy="472757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 smtClean="0">
                <a:solidFill>
                  <a:srgbClr val="595959"/>
                </a:solidFill>
              </a:rPr>
              <a:t>	</a:t>
            </a:r>
            <a:r>
              <a:rPr lang="en-US" sz="2200" dirty="0" smtClean="0">
                <a:solidFill>
                  <a:srgbClr val="D9D9D9"/>
                </a:solidFill>
              </a:rPr>
              <a:t>1. The BME </a:t>
            </a:r>
            <a:br>
              <a:rPr lang="en-US" sz="2200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>    </a:t>
            </a:r>
            <a:r>
              <a:rPr lang="en-US" dirty="0" smtClean="0">
                <a:solidFill>
                  <a:srgbClr val="D9D9D9"/>
                </a:solidFill>
              </a:rPr>
              <a:t>… in short words</a:t>
            </a:r>
            <a:br>
              <a:rPr lang="en-US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/>
            </a:r>
            <a:br>
              <a:rPr lang="en-US" sz="2200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/>
            </a:r>
            <a:br>
              <a:rPr lang="en-US" sz="2200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>2. Economy and Purchasing </a:t>
            </a:r>
            <a:br>
              <a:rPr lang="en-US" sz="2200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>    </a:t>
            </a:r>
            <a:r>
              <a:rPr lang="en-US" dirty="0" smtClean="0">
                <a:solidFill>
                  <a:srgbClr val="D9D9D9"/>
                </a:solidFill>
              </a:rPr>
              <a:t>… Developments in Germany</a:t>
            </a:r>
            <a:br>
              <a:rPr lang="en-US" dirty="0" smtClean="0">
                <a:solidFill>
                  <a:srgbClr val="D9D9D9"/>
                </a:solidFill>
              </a:rPr>
            </a:br>
            <a:r>
              <a:rPr lang="en-US" dirty="0" smtClean="0">
                <a:solidFill>
                  <a:srgbClr val="D9D9D9"/>
                </a:solidFill>
              </a:rPr>
              <a:t> 	   … In the Metal and Engineering Industry </a:t>
            </a:r>
            <a:r>
              <a:rPr lang="en-US" dirty="0" smtClean="0">
                <a:solidFill>
                  <a:srgbClr val="595959"/>
                </a:solidFill>
              </a:rPr>
              <a:t/>
            </a:r>
            <a:br>
              <a:rPr lang="en-US" dirty="0" smtClean="0">
                <a:solidFill>
                  <a:srgbClr val="595959"/>
                </a:solidFill>
              </a:rPr>
            </a:br>
            <a:r>
              <a:rPr lang="en-US" sz="2200" b="1" dirty="0" smtClean="0">
                <a:solidFill>
                  <a:srgbClr val="595959"/>
                </a:solidFill>
              </a:rPr>
              <a:t/>
            </a:r>
            <a:br>
              <a:rPr lang="en-US" sz="2200" b="1" dirty="0" smtClean="0">
                <a:solidFill>
                  <a:srgbClr val="595959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3. Purchasing Standards - Quality and Compliance  </a:t>
            </a:r>
            <a:r>
              <a:rPr lang="en-US" sz="2200" b="1" dirty="0" smtClean="0">
                <a:solidFill>
                  <a:srgbClr val="595959"/>
                </a:solidFill>
              </a:rPr>
              <a:t/>
            </a:r>
            <a:br>
              <a:rPr lang="en-US" sz="2200" b="1" dirty="0" smtClean="0">
                <a:solidFill>
                  <a:srgbClr val="595959"/>
                </a:solidFill>
              </a:rPr>
            </a:br>
            <a:r>
              <a:rPr lang="en-US" sz="2200" b="1" dirty="0" smtClean="0">
                <a:solidFill>
                  <a:srgbClr val="595959"/>
                </a:solidFill>
              </a:rPr>
              <a:t>    … </a:t>
            </a:r>
            <a:r>
              <a:rPr lang="de-DE" b="1" dirty="0" smtClean="0">
                <a:solidFill>
                  <a:srgbClr val="595959"/>
                </a:solidFill>
              </a:rPr>
              <a:t>Key </a:t>
            </a:r>
            <a:r>
              <a:rPr lang="de-DE" b="1" dirty="0" err="1" smtClean="0">
                <a:solidFill>
                  <a:srgbClr val="595959"/>
                </a:solidFill>
              </a:rPr>
              <a:t>Factors</a:t>
            </a:r>
            <a:r>
              <a:rPr lang="de-DE" b="1" dirty="0" smtClean="0">
                <a:solidFill>
                  <a:srgbClr val="595959"/>
                </a:solidFill>
              </a:rPr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Metal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Engineering </a:t>
            </a:r>
            <a:r>
              <a:rPr lang="de-DE" b="1" dirty="0" err="1" smtClean="0"/>
              <a:t>Industry</a:t>
            </a:r>
            <a:r>
              <a:rPr lang="de-DE" b="1" dirty="0" smtClean="0"/>
              <a:t> </a:t>
            </a: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sz="2200" dirty="0" smtClean="0">
                <a:solidFill>
                  <a:srgbClr val="595959"/>
                </a:solidFill>
              </a:rPr>
              <a:t> </a:t>
            </a:r>
            <a:br>
              <a:rPr lang="en-US" sz="2200" dirty="0" smtClean="0">
                <a:solidFill>
                  <a:srgbClr val="59595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/>
            </a:r>
            <a:br>
              <a:rPr lang="en-US" sz="2200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>4. GERMANQualitySourcing – The Key to Germany </a:t>
            </a:r>
            <a:br>
              <a:rPr lang="en-US" sz="2200" dirty="0" smtClean="0">
                <a:solidFill>
                  <a:srgbClr val="D9D9D9"/>
                </a:solidFill>
              </a:rPr>
            </a:br>
            <a:r>
              <a:rPr lang="en-US" sz="2200" dirty="0" smtClean="0">
                <a:solidFill>
                  <a:srgbClr val="D9D9D9"/>
                </a:solidFill>
              </a:rPr>
              <a:t>    </a:t>
            </a:r>
            <a:r>
              <a:rPr lang="en-US" dirty="0" smtClean="0">
                <a:solidFill>
                  <a:srgbClr val="D9D9D9"/>
                </a:solidFill>
              </a:rPr>
              <a:t>… </a:t>
            </a:r>
            <a:r>
              <a:rPr lang="en-US" dirty="0" smtClean="0">
                <a:solidFill>
                  <a:srgbClr val="D9D9D9"/>
                </a:solidFill>
              </a:rPr>
              <a:t>Q &amp; A</a:t>
            </a:r>
            <a:endParaRPr lang="en-US" dirty="0" smtClean="0">
              <a:solidFill>
                <a:srgbClr val="D9D9D9"/>
              </a:solidFill>
            </a:endParaRPr>
          </a:p>
          <a:p>
            <a:pPr>
              <a:buFont typeface="Arial" charset="0"/>
              <a:buNone/>
            </a:pPr>
            <a:r>
              <a:rPr lang="en-US" sz="2200" dirty="0" smtClean="0">
                <a:solidFill>
                  <a:srgbClr val="595959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endParaRPr lang="de-DE" sz="2200" dirty="0" smtClean="0">
              <a:solidFill>
                <a:srgbClr val="595959"/>
              </a:solidFill>
            </a:endParaRPr>
          </a:p>
        </p:txBody>
      </p:sp>
      <p:pic>
        <p:nvPicPr>
          <p:cNvPr id="5122" name="Picture 2" descr="http://www.thomaswhite.com/images/postcards/i-germany-economy-augus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688" y="3173413"/>
            <a:ext cx="1368425" cy="1112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sl-network.de/images/social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88" y="1909763"/>
            <a:ext cx="1368425" cy="1079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www.peoplescout.com/images/full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688" y="4429125"/>
            <a:ext cx="1368425" cy="10810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kumente und Einstellungen\hweller\Desktop\HER.bmp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 r="55469" b="41406"/>
          <a:stretch>
            <a:fillRect/>
          </a:stretch>
        </p:blipFill>
        <p:spPr bwMode="auto">
          <a:xfrm>
            <a:off x="8422307" y="5725761"/>
            <a:ext cx="1368152" cy="10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704" name="Rechteck 9"/>
          <p:cNvSpPr>
            <a:spLocks noChangeArrowheads="1"/>
          </p:cNvSpPr>
          <p:nvPr/>
        </p:nvSpPr>
        <p:spPr bwMode="auto">
          <a:xfrm>
            <a:off x="8410575" y="1873250"/>
            <a:ext cx="1452563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9705" name="Rechteck 10"/>
          <p:cNvSpPr>
            <a:spLocks noChangeArrowheads="1"/>
          </p:cNvSpPr>
          <p:nvPr/>
        </p:nvSpPr>
        <p:spPr bwMode="auto">
          <a:xfrm>
            <a:off x="8421688" y="3133725"/>
            <a:ext cx="1452562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9706" name="Rechteck 11"/>
          <p:cNvSpPr>
            <a:spLocks noChangeArrowheads="1"/>
          </p:cNvSpPr>
          <p:nvPr/>
        </p:nvSpPr>
        <p:spPr bwMode="auto">
          <a:xfrm>
            <a:off x="8421688" y="5689600"/>
            <a:ext cx="1452562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3. Purchasing Standards  </a:t>
            </a:r>
          </a:p>
        </p:txBody>
      </p:sp>
      <p:sp>
        <p:nvSpPr>
          <p:cNvPr id="307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E63153-E025-40FA-8379-375FD70A10AA}" type="slidenum">
              <a:rPr lang="de-DE" altLang="zh-CN" smtClean="0">
                <a:latin typeface="Arial" charset="0"/>
                <a:cs typeface="Arial" charset="0"/>
              </a:rPr>
              <a:pPr/>
              <a:t>22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30723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724" name="Rechteck 15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0725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0726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1149771" y="2973388"/>
            <a:ext cx="7848600" cy="3960812"/>
          </a:xfrm>
          <a:prstGeom prst="rect">
            <a:avLst/>
          </a:prstGeom>
          <a:noFill/>
          <a:ln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 marL="310819" indent="-310819" defTabSz="414423">
              <a:spcAft>
                <a:spcPts val="1293"/>
              </a:spcAft>
              <a:defRPr/>
            </a:pP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1. 	Over 55 %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of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the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costs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are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for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materials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,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bought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-in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goods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and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services</a:t>
            </a:r>
            <a:endParaRPr lang="de-DE" dirty="0">
              <a:solidFill>
                <a:srgbClr val="0070C0"/>
              </a:solidFill>
              <a:latin typeface="Arial" pitchFamily="34" charset="0"/>
              <a:cs typeface="+mn-cs"/>
            </a:endParaRPr>
          </a:p>
          <a:p>
            <a:pPr marL="342900" indent="-342900" defTabSz="414423">
              <a:spcAft>
                <a:spcPts val="1293"/>
              </a:spcAft>
              <a:buFontTx/>
              <a:buAutoNum type="arabicPeriod" startAt="2"/>
              <a:defRPr/>
            </a:pP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The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focus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of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the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supply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managers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=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Balancing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the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magic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triangle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:</a:t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/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/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/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/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/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endParaRPr lang="de-DE" dirty="0">
              <a:solidFill>
                <a:srgbClr val="0070C0"/>
              </a:solidFill>
              <a:latin typeface="Arial" pitchFamily="34" charset="0"/>
              <a:cs typeface="+mn-cs"/>
            </a:endParaRPr>
          </a:p>
          <a:p>
            <a:pPr marL="310819" indent="-310819" defTabSz="414423">
              <a:spcAft>
                <a:spcPts val="1293"/>
              </a:spcAft>
              <a:defRPr/>
            </a:pP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3.	The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aim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is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: </a:t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	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  <a:sym typeface="Wingdings" pitchFamily="2" charset="2"/>
              </a:rPr>
              <a:t>	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to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optimize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the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</a:rPr>
              <a:t>total </a:t>
            </a:r>
            <a:r>
              <a:rPr lang="de-DE" b="1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costs</a:t>
            </a:r>
            <a: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</a:rPr>
              <a:t> </a:t>
            </a:r>
            <a:r>
              <a:rPr lang="de-DE" b="1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of</a:t>
            </a:r>
            <a: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</a:rPr>
              <a:t> </a:t>
            </a:r>
            <a:r>
              <a:rPr lang="de-DE" b="1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ownership</a:t>
            </a:r>
            <a: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</a:rPr>
              <a:t> (TCO) </a:t>
            </a:r>
            <a:b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</a:rPr>
            </a:br>
            <a: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</a:rPr>
              <a:t>	</a:t>
            </a:r>
            <a:r>
              <a:rPr lang="de-DE" dirty="0">
                <a:solidFill>
                  <a:srgbClr val="2E67AD"/>
                </a:solidFill>
                <a:latin typeface="Arial" pitchFamily="34" charset="0"/>
                <a:cs typeface="+mn-cs"/>
                <a:sym typeface="Wingdings" pitchFamily="2" charset="2"/>
              </a:rPr>
              <a:t></a:t>
            </a:r>
            <a:r>
              <a:rPr lang="de-DE" b="1" dirty="0">
                <a:solidFill>
                  <a:srgbClr val="2E67AD"/>
                </a:solidFill>
                <a:latin typeface="Arial" pitchFamily="34" charset="0"/>
                <a:cs typeface="+mn-cs"/>
                <a:sym typeface="Wingdings" pitchFamily="2" charset="2"/>
              </a:rPr>
              <a:t>	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to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have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strong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and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reliable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supply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chains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b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</a:b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	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  <a:sym typeface="Wingdings" pitchFamily="2" charset="2"/>
              </a:rPr>
              <a:t>	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with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stable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processes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and</a:t>
            </a:r>
            <a:r>
              <a:rPr lang="de-DE" dirty="0">
                <a:solidFill>
                  <a:srgbClr val="2E67AD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risks</a:t>
            </a:r>
            <a:r>
              <a:rPr lang="de-DE" dirty="0">
                <a:solidFill>
                  <a:srgbClr val="2E67AD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under</a:t>
            </a:r>
            <a:r>
              <a:rPr lang="de-DE" dirty="0">
                <a:solidFill>
                  <a:srgbClr val="2E67AD"/>
                </a:solidFill>
                <a:latin typeface="Arial" pitchFamily="34" charset="0"/>
                <a:cs typeface="+mn-cs"/>
              </a:rPr>
              <a:t> </a:t>
            </a:r>
            <a:r>
              <a:rPr lang="de-DE" dirty="0" err="1">
                <a:solidFill>
                  <a:srgbClr val="2E67AD"/>
                </a:solidFill>
                <a:latin typeface="Arial" pitchFamily="34" charset="0"/>
                <a:cs typeface="+mn-cs"/>
              </a:rPr>
              <a:t>control</a:t>
            </a:r>
            <a:endParaRPr lang="de-DE" dirty="0">
              <a:solidFill>
                <a:srgbClr val="2E67AD"/>
              </a:solidFill>
              <a:latin typeface="Arial" pitchFamily="34" charset="0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6596" y="2557463"/>
            <a:ext cx="785018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cs typeface="Tahoma" pitchFamily="34" charset="0"/>
              </a:rPr>
              <a:t>Supplier Relationship Management: Critical Success Factor</a:t>
            </a:r>
            <a:endParaRPr lang="en-US" b="1" dirty="0">
              <a:solidFill>
                <a:srgbClr val="0070C0"/>
              </a:solidFill>
              <a:latin typeface="Frutiger LT Std 45 Light"/>
            </a:endParaRPr>
          </a:p>
        </p:txBody>
      </p:sp>
      <p:sp>
        <p:nvSpPr>
          <p:cNvPr id="23" name="Gleichschenkliges Dreieck 22"/>
          <p:cNvSpPr/>
          <p:nvPr/>
        </p:nvSpPr>
        <p:spPr bwMode="auto">
          <a:xfrm>
            <a:off x="4045719" y="4232275"/>
            <a:ext cx="2016125" cy="10795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endParaRPr lang="de-DE" sz="1300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621981" y="3852863"/>
            <a:ext cx="895350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+mn-cs"/>
              </a:rPr>
              <a:t>Quality</a:t>
            </a:r>
          </a:p>
        </p:txBody>
      </p:sp>
      <p:sp>
        <p:nvSpPr>
          <p:cNvPr id="25" name="Rechteck 24"/>
          <p:cNvSpPr/>
          <p:nvPr/>
        </p:nvSpPr>
        <p:spPr>
          <a:xfrm>
            <a:off x="2893194" y="5059363"/>
            <a:ext cx="1162050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+mn-cs"/>
              </a:rPr>
              <a:t>Reliability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133281" y="5068888"/>
            <a:ext cx="704850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+mn-cs"/>
              </a:rPr>
              <a:t>Price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 bwMode="auto">
          <a:xfrm>
            <a:off x="1362496" y="5868988"/>
            <a:ext cx="2305050" cy="792162"/>
          </a:xfrm>
          <a:prstGeom prst="rect">
            <a:avLst/>
          </a:prstGeom>
          <a:solidFill>
            <a:srgbClr val="2E67AD"/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Times New Roman" pitchFamily="18" charset="0"/>
              </a:rPr>
              <a:t>The key trend  </a:t>
            </a:r>
            <a:endParaRPr lang="de-DE" sz="2000" b="1" dirty="0">
              <a:latin typeface="Frutiger LT Std 45 Light" pitchFamily="34" charset="0"/>
              <a:cs typeface="+mn-cs"/>
            </a:endParaRPr>
          </a:p>
        </p:txBody>
      </p:sp>
      <p:sp>
        <p:nvSpPr>
          <p:cNvPr id="31746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3. Purchasing Standards </a:t>
            </a: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E31553-6874-479E-BE03-5D86D80D047D}" type="slidenum">
              <a:rPr lang="de-DE" altLang="zh-CN" smtClean="0">
                <a:latin typeface="Arial" charset="0"/>
                <a:cs typeface="Arial" charset="0"/>
              </a:rPr>
              <a:pPr/>
              <a:t>23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31748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749" name="Rechteck 15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en-US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1750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en-US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1751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en-US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1149771" y="2973388"/>
            <a:ext cx="7848600" cy="3960812"/>
          </a:xfrm>
          <a:prstGeom prst="rect">
            <a:avLst/>
          </a:prstGeom>
          <a:noFill/>
          <a:ln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 marL="310819" indent="-310819" defTabSz="414423">
              <a:spcAft>
                <a:spcPts val="1293"/>
              </a:spcAft>
              <a:defRPr/>
            </a:pPr>
            <a:r>
              <a:rPr lang="en-US" dirty="0">
                <a:solidFill>
                  <a:srgbClr val="2E67AD"/>
                </a:solidFill>
                <a:latin typeface="Arial" pitchFamily="34" charset="0"/>
                <a:cs typeface="+mn-cs"/>
              </a:rPr>
              <a:t>1.	Innovative suppliers</a:t>
            </a:r>
          </a:p>
          <a:p>
            <a:pPr marL="342900" indent="-342900" defTabSz="414423">
              <a:spcAft>
                <a:spcPts val="1293"/>
              </a:spcAft>
              <a:buFontTx/>
              <a:buAutoNum type="arabicPeriod" startAt="2"/>
              <a:defRPr/>
            </a:pPr>
            <a:r>
              <a:rPr lang="en-US" dirty="0">
                <a:solidFill>
                  <a:srgbClr val="2E67AD"/>
                </a:solidFill>
                <a:latin typeface="Arial" pitchFamily="34" charset="0"/>
                <a:cs typeface="+mn-cs"/>
              </a:rPr>
              <a:t>Professional quality assurance </a:t>
            </a:r>
          </a:p>
          <a:p>
            <a:pPr marL="342900" indent="-342900" defTabSz="414423">
              <a:spcAft>
                <a:spcPts val="1293"/>
              </a:spcAft>
              <a:buFontTx/>
              <a:buAutoNum type="arabicPeriod" startAt="2"/>
              <a:defRPr/>
            </a:pPr>
            <a:r>
              <a:rPr lang="en-US" dirty="0">
                <a:solidFill>
                  <a:srgbClr val="2E67AD"/>
                </a:solidFill>
                <a:latin typeface="Arial" pitchFamily="34" charset="0"/>
                <a:cs typeface="+mn-cs"/>
              </a:rPr>
              <a:t>Sustainability / compliance</a:t>
            </a:r>
          </a:p>
          <a:p>
            <a:pPr marL="310819" indent="-310819" defTabSz="414423">
              <a:spcAft>
                <a:spcPts val="1293"/>
              </a:spcAft>
              <a:defRPr/>
            </a:pPr>
            <a:r>
              <a:rPr lang="en-US" dirty="0">
                <a:solidFill>
                  <a:srgbClr val="2E67AD"/>
                </a:solidFill>
                <a:latin typeface="Arial" pitchFamily="34" charset="0"/>
                <a:cs typeface="+mn-cs"/>
              </a:rPr>
              <a:t>3.	Total Cost of Ownership / Intelligent cost engineering</a:t>
            </a:r>
          </a:p>
          <a:p>
            <a:pPr marL="342900" indent="-342900" defTabSz="414423">
              <a:spcAft>
                <a:spcPts val="1293"/>
              </a:spcAft>
              <a:buFontTx/>
              <a:buAutoNum type="arabicPeriod" startAt="3"/>
              <a:defRPr/>
            </a:pPr>
            <a:r>
              <a:rPr lang="en-US" dirty="0">
                <a:solidFill>
                  <a:srgbClr val="2E67AD"/>
                </a:solidFill>
                <a:latin typeface="Arial" pitchFamily="34" charset="0"/>
                <a:cs typeface="+mn-cs"/>
              </a:rPr>
              <a:t>Improving visibility and coordination in the supply chain</a:t>
            </a:r>
          </a:p>
          <a:p>
            <a:pPr marL="342900" indent="-342900" defTabSz="414423">
              <a:spcAft>
                <a:spcPts val="1293"/>
              </a:spcAft>
              <a:buFontTx/>
              <a:buAutoNum type="arabicPeriod" startAt="3"/>
              <a:defRPr/>
            </a:pPr>
            <a:r>
              <a:rPr lang="en-US" dirty="0">
                <a:solidFill>
                  <a:srgbClr val="2E67AD"/>
                </a:solidFill>
                <a:latin typeface="Arial" pitchFamily="34" charset="0"/>
                <a:cs typeface="+mn-cs"/>
              </a:rPr>
              <a:t>Flexibility, reliability and non-disruptive production</a:t>
            </a:r>
          </a:p>
          <a:p>
            <a:pPr marL="310819" indent="-310819" algn="ctr" defTabSz="414423">
              <a:lnSpc>
                <a:spcPct val="110000"/>
              </a:lnSpc>
              <a:spcAft>
                <a:spcPct val="100000"/>
              </a:spcAft>
              <a:buFont typeface="Arial" charset="0"/>
              <a:buNone/>
              <a:defRPr/>
            </a:pPr>
            <a:endParaRPr lang="en-US" sz="700" b="1" dirty="0">
              <a:solidFill>
                <a:srgbClr val="2E67AD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6596" y="2557463"/>
            <a:ext cx="785018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en-US" b="1" dirty="0">
                <a:solidFill>
                  <a:srgbClr val="2E67AD"/>
                </a:solidFill>
                <a:latin typeface="Arial" pitchFamily="34" charset="0"/>
                <a:cs typeface="Times New Roman" pitchFamily="18" charset="0"/>
              </a:rPr>
              <a:t>Trends in Supplier Relationship Management</a:t>
            </a:r>
            <a:endParaRPr lang="de-DE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667546" y="5868988"/>
            <a:ext cx="5040312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marL="310819" indent="-310819" defTabSz="414423">
              <a:lnSpc>
                <a:spcPct val="110000"/>
              </a:lnSpc>
              <a:spcAft>
                <a:spcPct val="10000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rgbClr val="2E67AD"/>
                </a:solidFill>
                <a:latin typeface="Arial" pitchFamily="34" charset="0"/>
                <a:cs typeface="Times New Roman" pitchFamily="18" charset="0"/>
              </a:rPr>
              <a:t>COLLABORATION </a:t>
            </a:r>
            <a:br>
              <a:rPr lang="en-US" sz="2000" b="1" dirty="0">
                <a:solidFill>
                  <a:srgbClr val="2E67AD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2E67AD"/>
                </a:solidFill>
                <a:latin typeface="Arial" pitchFamily="34" charset="0"/>
                <a:cs typeface="Times New Roman" pitchFamily="18" charset="0"/>
              </a:rPr>
              <a:t>within the supply chain.</a:t>
            </a:r>
          </a:p>
        </p:txBody>
      </p:sp>
      <p:sp>
        <p:nvSpPr>
          <p:cNvPr id="31755" name="Ellipse 26"/>
          <p:cNvSpPr>
            <a:spLocks noChangeArrowheads="1"/>
          </p:cNvSpPr>
          <p:nvPr/>
        </p:nvSpPr>
        <p:spPr bwMode="auto">
          <a:xfrm>
            <a:off x="7844258" y="6013450"/>
            <a:ext cx="647700" cy="576263"/>
          </a:xfrm>
          <a:prstGeom prst="ellipse">
            <a:avLst/>
          </a:prstGeom>
          <a:solidFill>
            <a:srgbClr val="FF0000"/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r>
              <a:rPr lang="en-US" sz="4800" b="1">
                <a:latin typeface="Frutiger LT Std 45 Light"/>
              </a:rPr>
              <a:t>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3. Purchasing Standards </a:t>
            </a:r>
          </a:p>
        </p:txBody>
      </p:sp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B05018-FB55-46BB-8072-9A318022FC44}" type="slidenum">
              <a:rPr lang="de-DE" altLang="zh-CN" smtClean="0">
                <a:latin typeface="Arial" charset="0"/>
                <a:cs typeface="Arial" charset="0"/>
              </a:rPr>
              <a:pPr/>
              <a:t>24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32771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2" name="Rechteck 15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3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4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5" name="Rectangle 7"/>
          <p:cNvSpPr txBox="1">
            <a:spLocks noChangeArrowheads="1"/>
          </p:cNvSpPr>
          <p:nvPr/>
        </p:nvSpPr>
        <p:spPr bwMode="auto">
          <a:xfrm>
            <a:off x="1149771" y="2973388"/>
            <a:ext cx="7848600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 marL="309563" indent="-309563" defTabSz="414338">
              <a:spcAft>
                <a:spcPts val="1288"/>
              </a:spcAft>
            </a:pPr>
            <a:r>
              <a:rPr lang="en-US">
                <a:solidFill>
                  <a:srgbClr val="2E67AD"/>
                </a:solidFill>
              </a:rPr>
              <a:t>1.	Formal supplier evaluation process </a:t>
            </a:r>
          </a:p>
          <a:p>
            <a:pPr marL="673100" lvl="1" indent="-258763" defTabSz="414338">
              <a:spcAft>
                <a:spcPts val="1025"/>
              </a:spcAft>
              <a:buFont typeface="Wingdings" pitchFamily="2" charset="2"/>
              <a:buChar char="à"/>
            </a:pPr>
            <a:r>
              <a:rPr lang="en-US">
                <a:solidFill>
                  <a:srgbClr val="2E67AD"/>
                </a:solidFill>
              </a:rPr>
              <a:t>identifying potential suppliers</a:t>
            </a:r>
          </a:p>
          <a:p>
            <a:pPr marL="673100" lvl="1" indent="-258763" defTabSz="414338">
              <a:spcAft>
                <a:spcPts val="1025"/>
              </a:spcAft>
              <a:buFont typeface="Wingdings" pitchFamily="2" charset="2"/>
              <a:buChar char="à"/>
            </a:pPr>
            <a:r>
              <a:rPr lang="en-US" u="sng">
                <a:solidFill>
                  <a:srgbClr val="2E67AD"/>
                </a:solidFill>
              </a:rPr>
              <a:t>Request of quality certificates and compliance informations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shortlist of 2/3 candidates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visiting the preselected suppliers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deciding on first and second source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contracting</a:t>
            </a:r>
          </a:p>
          <a:p>
            <a:pPr marL="309563" indent="-309563" defTabSz="414338">
              <a:spcAft>
                <a:spcPts val="1288"/>
              </a:spcAft>
            </a:pPr>
            <a:r>
              <a:rPr lang="en-US">
                <a:solidFill>
                  <a:srgbClr val="2E67AD"/>
                </a:solidFill>
              </a:rPr>
              <a:t>2.	Formal process of dealing with quality complaints</a:t>
            </a:r>
          </a:p>
          <a:p>
            <a:pPr marL="309563" indent="-309563" defTabSz="414338">
              <a:spcAft>
                <a:spcPts val="1288"/>
              </a:spcAft>
            </a:pPr>
            <a:r>
              <a:rPr lang="en-US">
                <a:solidFill>
                  <a:srgbClr val="2E67AD"/>
                </a:solidFill>
              </a:rPr>
              <a:t>3.	Formal process of supplier audits and risk analysis</a:t>
            </a:r>
          </a:p>
          <a:p>
            <a:pPr marL="309563" indent="-309563" algn="ctr" defTabSz="414338">
              <a:lnSpc>
                <a:spcPct val="110000"/>
              </a:lnSpc>
              <a:spcAft>
                <a:spcPct val="100000"/>
              </a:spcAft>
              <a:buFont typeface="Arial" charset="0"/>
              <a:buNone/>
            </a:pPr>
            <a:endParaRPr lang="en-US" sz="700" b="1">
              <a:solidFill>
                <a:srgbClr val="2E67AD"/>
              </a:solidFill>
              <a:cs typeface="Times New Roman" pitchFamily="18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8184" y="2557463"/>
            <a:ext cx="785018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/>
            <a:r>
              <a:rPr lang="en-US" b="1" dirty="0">
                <a:solidFill>
                  <a:srgbClr val="2E67AD"/>
                </a:solidFill>
                <a:cs typeface="Tahoma" pitchFamily="34" charset="0"/>
              </a:rPr>
              <a:t>Be </a:t>
            </a:r>
            <a:r>
              <a:rPr lang="en-US" b="1" dirty="0">
                <a:solidFill>
                  <a:srgbClr val="0070C0"/>
                </a:solidFill>
                <a:cs typeface="Tahoma" pitchFamily="34" charset="0"/>
              </a:rPr>
              <a:t>Responsive to </a:t>
            </a:r>
            <a:r>
              <a:rPr lang="en-US" b="1" dirty="0">
                <a:solidFill>
                  <a:srgbClr val="2E67AD"/>
                </a:solidFill>
                <a:cs typeface="Tahoma" pitchFamily="34" charset="0"/>
              </a:rPr>
              <a:t>the Quality Sourcing Process of Your Customer</a:t>
            </a:r>
            <a:endParaRPr lang="en-US" b="1" dirty="0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3. Purchasing Standards </a:t>
            </a:r>
          </a:p>
        </p:txBody>
      </p:sp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B05018-FB55-46BB-8072-9A318022FC44}" type="slidenum">
              <a:rPr lang="de-DE" altLang="zh-CN" smtClean="0">
                <a:latin typeface="Arial" charset="0"/>
                <a:cs typeface="Arial" charset="0"/>
              </a:rPr>
              <a:pPr/>
              <a:t>25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2" name="Rechteck 15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3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4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5" name="Rectangle 7"/>
          <p:cNvSpPr txBox="1">
            <a:spLocks noChangeArrowheads="1"/>
          </p:cNvSpPr>
          <p:nvPr/>
        </p:nvSpPr>
        <p:spPr bwMode="auto">
          <a:xfrm>
            <a:off x="1149771" y="2973388"/>
            <a:ext cx="7848600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 marL="309563" indent="-309563" defTabSz="414338">
              <a:spcAft>
                <a:spcPts val="1288"/>
              </a:spcAft>
            </a:pPr>
            <a:r>
              <a:rPr lang="en-US">
                <a:solidFill>
                  <a:srgbClr val="2E67AD"/>
                </a:solidFill>
              </a:rPr>
              <a:t>1.	Formal supplier evaluation process </a:t>
            </a:r>
          </a:p>
          <a:p>
            <a:pPr marL="673100" lvl="1" indent="-258763" defTabSz="414338">
              <a:spcAft>
                <a:spcPts val="1025"/>
              </a:spcAft>
              <a:buFont typeface="Wingdings" pitchFamily="2" charset="2"/>
              <a:buChar char="à"/>
            </a:pPr>
            <a:r>
              <a:rPr lang="en-US">
                <a:solidFill>
                  <a:srgbClr val="2E67AD"/>
                </a:solidFill>
              </a:rPr>
              <a:t>identifying potential suppliers</a:t>
            </a:r>
          </a:p>
          <a:p>
            <a:pPr marL="673100" lvl="1" indent="-258763" defTabSz="414338">
              <a:spcAft>
                <a:spcPts val="1025"/>
              </a:spcAft>
              <a:buFont typeface="Wingdings" pitchFamily="2" charset="2"/>
              <a:buChar char="à"/>
            </a:pPr>
            <a:r>
              <a:rPr lang="en-US" u="sng">
                <a:solidFill>
                  <a:srgbClr val="2E67AD"/>
                </a:solidFill>
              </a:rPr>
              <a:t>Request of quality certificates and compliance informations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shortlist of 2/3 candidates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visiting the preselected suppliers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deciding on first and second source</a:t>
            </a:r>
          </a:p>
          <a:p>
            <a:pPr marL="673100" lvl="1" indent="-258763" defTabSz="414338">
              <a:spcAft>
                <a:spcPts val="1025"/>
              </a:spcAft>
            </a:pPr>
            <a:r>
              <a:rPr lang="en-US">
                <a:solidFill>
                  <a:srgbClr val="2E67AD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2E67AD"/>
                </a:solidFill>
              </a:rPr>
              <a:t>contracting</a:t>
            </a:r>
          </a:p>
          <a:p>
            <a:pPr marL="309563" indent="-309563" defTabSz="414338">
              <a:spcAft>
                <a:spcPts val="1288"/>
              </a:spcAft>
            </a:pPr>
            <a:r>
              <a:rPr lang="en-US">
                <a:solidFill>
                  <a:srgbClr val="2E67AD"/>
                </a:solidFill>
              </a:rPr>
              <a:t>2.	Formal process of dealing with quality complaints</a:t>
            </a:r>
          </a:p>
          <a:p>
            <a:pPr marL="309563" indent="-309563" defTabSz="414338">
              <a:spcAft>
                <a:spcPts val="1288"/>
              </a:spcAft>
            </a:pPr>
            <a:r>
              <a:rPr lang="en-US">
                <a:solidFill>
                  <a:srgbClr val="2E67AD"/>
                </a:solidFill>
              </a:rPr>
              <a:t>3.	Formal process of supplier audits and risk analysis</a:t>
            </a:r>
          </a:p>
          <a:p>
            <a:pPr marL="309563" indent="-309563" algn="ctr" defTabSz="414338">
              <a:lnSpc>
                <a:spcPct val="110000"/>
              </a:lnSpc>
              <a:spcAft>
                <a:spcPct val="100000"/>
              </a:spcAft>
              <a:buFont typeface="Arial" charset="0"/>
              <a:buNone/>
            </a:pPr>
            <a:endParaRPr lang="en-US" sz="700" b="1">
              <a:solidFill>
                <a:srgbClr val="2E67AD"/>
              </a:solidFill>
              <a:cs typeface="Times New Roman" pitchFamily="18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8184" y="2557463"/>
            <a:ext cx="785018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/>
            <a:r>
              <a:rPr lang="en-US" b="1" dirty="0">
                <a:solidFill>
                  <a:srgbClr val="2E67AD"/>
                </a:solidFill>
                <a:cs typeface="Tahoma" pitchFamily="34" charset="0"/>
              </a:rPr>
              <a:t>Be </a:t>
            </a:r>
            <a:r>
              <a:rPr lang="en-US" b="1" dirty="0">
                <a:solidFill>
                  <a:srgbClr val="0070C0"/>
                </a:solidFill>
                <a:cs typeface="Tahoma" pitchFamily="34" charset="0"/>
              </a:rPr>
              <a:t>Responsive to </a:t>
            </a:r>
            <a:r>
              <a:rPr lang="en-US" b="1" dirty="0">
                <a:solidFill>
                  <a:srgbClr val="2E67AD"/>
                </a:solidFill>
                <a:cs typeface="Tahoma" pitchFamily="34" charset="0"/>
              </a:rPr>
              <a:t>the Quality Sourcing Process of Your Customer</a:t>
            </a:r>
            <a:endParaRPr lang="en-US" b="1" dirty="0">
              <a:solidFill>
                <a:srgbClr val="2E67AD"/>
              </a:solidFill>
              <a:latin typeface="Frutiger LT Std 45 Light"/>
            </a:endParaRPr>
          </a:p>
        </p:txBody>
      </p:sp>
      <p:grpSp>
        <p:nvGrpSpPr>
          <p:cNvPr id="3" name="Gruppieren 36"/>
          <p:cNvGrpSpPr>
            <a:grpSpLocks/>
          </p:cNvGrpSpPr>
          <p:nvPr/>
        </p:nvGrpSpPr>
        <p:grpSpPr bwMode="auto">
          <a:xfrm>
            <a:off x="1148184" y="2989263"/>
            <a:ext cx="7848600" cy="3960812"/>
            <a:chOff x="432741" y="3044724"/>
            <a:chExt cx="7848000" cy="3960813"/>
          </a:xfrm>
        </p:grpSpPr>
        <p:sp>
          <p:nvSpPr>
            <p:cNvPr id="38" name="Rectangle 7"/>
            <p:cNvSpPr txBox="1">
              <a:spLocks noChangeArrowheads="1"/>
            </p:cNvSpPr>
            <p:nvPr/>
          </p:nvSpPr>
          <p:spPr bwMode="auto">
            <a:xfrm>
              <a:off x="432741" y="3044724"/>
              <a:ext cx="7848000" cy="39608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069FA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10819" indent="-310819" defTabSz="414423">
                <a:spcAft>
                  <a:spcPts val="1293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1.	Formal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supplier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evaluation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process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</a:p>
            <a:p>
              <a:pPr marL="673436" lvl="1" indent="-259014" defTabSz="414423">
                <a:spcAft>
                  <a:spcPts val="1031"/>
                </a:spcAft>
                <a:buFont typeface="Wingdings" pitchFamily="2" charset="2"/>
                <a:buChar char="à"/>
                <a:defRPr/>
              </a:pP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identifying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potential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suppliers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673436" lvl="1" indent="-259014" defTabSz="414423">
                <a:spcAft>
                  <a:spcPts val="1031"/>
                </a:spcAft>
                <a:buFont typeface="Wingdings" pitchFamily="2" charset="2"/>
                <a:buChar char="à"/>
                <a:defRPr/>
              </a:pPr>
              <a:r>
                <a:rPr lang="de-DE" u="sng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Request </a:t>
              </a:r>
              <a:r>
                <a:rPr lang="de-DE" u="sng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of</a:t>
              </a:r>
              <a:r>
                <a:rPr lang="de-DE" u="sng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u="sng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quality</a:t>
              </a:r>
              <a:r>
                <a:rPr lang="de-DE" u="sng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u="sng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certificates</a:t>
              </a:r>
              <a:r>
                <a:rPr lang="de-DE" u="sng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u="sng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and</a:t>
              </a:r>
              <a:r>
                <a:rPr lang="de-DE" u="sng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u="sng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compliance</a:t>
              </a:r>
              <a:r>
                <a:rPr lang="de-DE" u="sng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u="sng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informations</a:t>
              </a:r>
              <a:endParaRPr lang="de-DE" u="sng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673436" lvl="1" indent="-259014" defTabSz="414423">
                <a:spcAft>
                  <a:spcPts val="1031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  <a:sym typeface="Wingdings" pitchFamily="2" charset="2"/>
                </a:rPr>
                <a:t>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shortlist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of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2/3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candidates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673436" lvl="1" indent="-259014" defTabSz="414423">
                <a:spcAft>
                  <a:spcPts val="1031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  <a:sym typeface="Wingdings" pitchFamily="2" charset="2"/>
                </a:rPr>
                <a:t>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visiting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the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preselected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suppliers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673436" lvl="1" indent="-259014" defTabSz="414423">
                <a:spcAft>
                  <a:spcPts val="1031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  <a:sym typeface="Wingdings" pitchFamily="2" charset="2"/>
                </a:rPr>
                <a:t>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deciding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on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first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and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second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source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673436" lvl="1" indent="-259014" defTabSz="414423">
                <a:spcAft>
                  <a:spcPts val="1031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  <a:sym typeface="Wingdings" pitchFamily="2" charset="2"/>
                </a:rPr>
                <a:t>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contracting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310819" indent="-310819" defTabSz="414423">
                <a:spcAft>
                  <a:spcPts val="1293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2.	Formal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process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of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dealing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with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quality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complaints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310819" indent="-310819" defTabSz="414423">
                <a:spcAft>
                  <a:spcPts val="1293"/>
                </a:spcAft>
                <a:defRPr/>
              </a:pP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3.	Formal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process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of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supplier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audits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and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risk</a:t>
              </a:r>
              <a:r>
                <a:rPr lang="de-DE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 </a:t>
              </a: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+mn-cs"/>
                </a:rPr>
                <a:t>analysis</a:t>
              </a:r>
              <a:endParaRPr lang="de-D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endParaRPr>
            </a:p>
            <a:p>
              <a:pPr marL="310819" indent="-310819" algn="ctr" defTabSz="414423">
                <a:lnSpc>
                  <a:spcPct val="110000"/>
                </a:lnSpc>
                <a:spcAft>
                  <a:spcPct val="100000"/>
                </a:spcAft>
                <a:buFont typeface="Arial" charset="0"/>
                <a:buNone/>
                <a:defRPr/>
              </a:pPr>
              <a:endParaRPr lang="en-US" sz="700" b="1" dirty="0">
                <a:solidFill>
                  <a:srgbClr val="2E67AD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grpSp>
          <p:nvGrpSpPr>
            <p:cNvPr id="4" name="Gruppieren 27"/>
            <p:cNvGrpSpPr>
              <a:grpSpLocks/>
            </p:cNvGrpSpPr>
            <p:nvPr/>
          </p:nvGrpSpPr>
          <p:grpSpPr bwMode="auto">
            <a:xfrm>
              <a:off x="576757" y="4485257"/>
              <a:ext cx="7344816" cy="792088"/>
              <a:chOff x="576757" y="4485257"/>
              <a:chExt cx="7344816" cy="792088"/>
            </a:xfrm>
          </p:grpSpPr>
          <p:grpSp>
            <p:nvGrpSpPr>
              <p:cNvPr id="5" name="Gruppieren 25"/>
              <p:cNvGrpSpPr>
                <a:grpSpLocks/>
              </p:cNvGrpSpPr>
              <p:nvPr/>
            </p:nvGrpSpPr>
            <p:grpSpPr bwMode="auto">
              <a:xfrm>
                <a:off x="576757" y="4485257"/>
                <a:ext cx="7344816" cy="792088"/>
                <a:chOff x="576757" y="4485257"/>
                <a:chExt cx="7344816" cy="792088"/>
              </a:xfrm>
            </p:grpSpPr>
            <p:sp>
              <p:nvSpPr>
                <p:cNvPr id="42" name="Rechteck 41"/>
                <p:cNvSpPr/>
                <p:nvPr/>
              </p:nvSpPr>
              <p:spPr bwMode="auto">
                <a:xfrm>
                  <a:off x="577192" y="4484586"/>
                  <a:ext cx="2304874" cy="792163"/>
                </a:xfrm>
                <a:prstGeom prst="rect">
                  <a:avLst/>
                </a:prstGeom>
                <a:solidFill>
                  <a:srgbClr val="2E67AD"/>
                </a:solidFill>
                <a:ln w="9525" algn="ctr">
                  <a:solidFill>
                    <a:srgbClr val="2E67AD"/>
                  </a:solidFill>
                  <a:bevel/>
                  <a:headEnd/>
                  <a:tailEnd/>
                </a:ln>
                <a:effectLst>
                  <a:outerShdw blurRad="50800" dist="762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0785" tIns="50393" rIns="100785" bIns="50393" anchor="ctr"/>
                <a:lstStyle/>
                <a:p>
                  <a:pPr algn="ctr">
                    <a:defRPr/>
                  </a:pPr>
                  <a:r>
                    <a:rPr lang="en-US" sz="2000" b="1" dirty="0">
                      <a:latin typeface="Arial" pitchFamily="34" charset="0"/>
                      <a:cs typeface="Times New Roman" pitchFamily="18" charset="0"/>
                    </a:rPr>
                    <a:t>Your key to success</a:t>
                  </a:r>
                  <a:endParaRPr lang="de-DE" sz="2000" b="1" dirty="0">
                    <a:latin typeface="Frutiger LT Std 45 Light" pitchFamily="34" charset="0"/>
                    <a:cs typeface="+mn-cs"/>
                  </a:endParaRPr>
                </a:p>
              </p:txBody>
            </p:sp>
            <p:sp>
              <p:nvSpPr>
                <p:cNvPr id="43" name="Rechteck 42"/>
                <p:cNvSpPr/>
                <p:nvPr/>
              </p:nvSpPr>
              <p:spPr bwMode="auto">
                <a:xfrm>
                  <a:off x="2882066" y="4484586"/>
                  <a:ext cx="5039927" cy="79216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algn="ctr">
                  <a:solidFill>
                    <a:srgbClr val="2E67AD"/>
                  </a:solidFill>
                  <a:bevel/>
                  <a:headEnd/>
                  <a:tailEnd/>
                </a:ln>
                <a:effectLst>
                  <a:outerShdw blurRad="50800" dist="762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0785" tIns="50393" rIns="100785" bIns="50393" anchor="ctr"/>
                <a:lstStyle/>
                <a:p>
                  <a:pPr marL="310819" indent="-310819" defTabSz="414423">
                    <a:lnSpc>
                      <a:spcPct val="110000"/>
                    </a:lnSpc>
                    <a:spcAft>
                      <a:spcPct val="100000"/>
                    </a:spcAft>
                    <a:buFont typeface="Arial" charset="0"/>
                    <a:buNone/>
                    <a:defRPr/>
                  </a:pPr>
                  <a:r>
                    <a:rPr lang="en-US" sz="2000" b="1" dirty="0">
                      <a:solidFill>
                        <a:srgbClr val="2E67AD"/>
                      </a:solidFill>
                      <a:latin typeface="Arial" pitchFamily="34" charset="0"/>
                      <a:cs typeface="Times New Roman" pitchFamily="18" charset="0"/>
                    </a:rPr>
                    <a:t>Make your quality, </a:t>
                  </a:r>
                  <a:r>
                    <a:rPr lang="en-US" sz="2000" b="1" dirty="0">
                      <a:solidFill>
                        <a:srgbClr val="2E67AD"/>
                      </a:solidFill>
                      <a:latin typeface="Arial" pitchFamily="34" charset="0"/>
                      <a:cs typeface="+mn-cs"/>
                    </a:rPr>
                    <a:t>sustainability</a:t>
                  </a:r>
                  <a:br>
                    <a:rPr lang="en-US" sz="2000" b="1" dirty="0">
                      <a:solidFill>
                        <a:srgbClr val="2E67AD"/>
                      </a:solidFill>
                      <a:latin typeface="Arial" pitchFamily="34" charset="0"/>
                      <a:cs typeface="+mn-cs"/>
                    </a:rPr>
                  </a:br>
                  <a:r>
                    <a:rPr lang="en-US" sz="2000" b="1" dirty="0">
                      <a:solidFill>
                        <a:srgbClr val="2E67AD"/>
                      </a:solidFill>
                      <a:latin typeface="Arial" pitchFamily="34" charset="0"/>
                      <a:cs typeface="+mn-cs"/>
                    </a:rPr>
                    <a:t> and</a:t>
                  </a:r>
                  <a:r>
                    <a:rPr lang="en-US" sz="2000" b="1" dirty="0">
                      <a:solidFill>
                        <a:srgbClr val="2E67AD"/>
                      </a:solidFill>
                      <a:latin typeface="Arial" pitchFamily="34" charset="0"/>
                      <a:cs typeface="Times New Roman" pitchFamily="18" charset="0"/>
                    </a:rPr>
                    <a:t> reliability visible </a:t>
                  </a:r>
                </a:p>
              </p:txBody>
            </p:sp>
          </p:grpSp>
          <p:sp>
            <p:nvSpPr>
              <p:cNvPr id="32781" name="Ellipse 40"/>
              <p:cNvSpPr>
                <a:spLocks noChangeArrowheads="1"/>
              </p:cNvSpPr>
              <p:nvPr/>
            </p:nvSpPr>
            <p:spPr bwMode="auto">
              <a:xfrm>
                <a:off x="7201493" y="4557265"/>
                <a:ext cx="648072" cy="5760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bevel/>
                <a:headEnd/>
                <a:tailEnd/>
              </a:ln>
            </p:spPr>
            <p:txBody>
              <a:bodyPr lIns="100785" tIns="50393" rIns="100785" bIns="50393" anchor="ctr"/>
              <a:lstStyle/>
              <a:p>
                <a:pPr algn="ctr"/>
                <a:r>
                  <a:rPr lang="en-US" sz="4800" b="1">
                    <a:latin typeface="Frutiger LT Std 45 Light"/>
                  </a:rPr>
                  <a:t>!</a:t>
                </a:r>
              </a:p>
            </p:txBody>
          </p:sp>
        </p:grp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3. Purchasing Standards </a:t>
            </a:r>
          </a:p>
        </p:txBody>
      </p:sp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B05018-FB55-46BB-8072-9A318022FC44}" type="slidenum">
              <a:rPr lang="de-DE" altLang="zh-CN" smtClean="0">
                <a:latin typeface="Arial" charset="0"/>
                <a:cs typeface="Arial" charset="0"/>
              </a:rPr>
              <a:pPr/>
              <a:t>26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2" name="Rechteck 15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3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4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5" name="Rectangle 7"/>
          <p:cNvSpPr txBox="1">
            <a:spLocks noChangeArrowheads="1"/>
          </p:cNvSpPr>
          <p:nvPr/>
        </p:nvSpPr>
        <p:spPr bwMode="auto">
          <a:xfrm>
            <a:off x="1149771" y="2973388"/>
            <a:ext cx="7848600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414338">
              <a:spcAft>
                <a:spcPts val="1288"/>
              </a:spcAft>
              <a:buAutoNum type="arabicPeriod"/>
            </a:pPr>
            <a:r>
              <a:rPr lang="en-US" dirty="0" smtClean="0">
                <a:solidFill>
                  <a:srgbClr val="2E67AD"/>
                </a:solidFill>
              </a:rPr>
              <a:t>More collaboration between purchasing and R&amp;D</a:t>
            </a:r>
          </a:p>
          <a:p>
            <a:pPr marL="342900" indent="-342900" defTabSz="414338">
              <a:spcAft>
                <a:spcPts val="1288"/>
              </a:spcAft>
              <a:buAutoNum type="arabicPeriod"/>
            </a:pPr>
            <a:r>
              <a:rPr lang="en-US" dirty="0" smtClean="0">
                <a:solidFill>
                  <a:srgbClr val="2E67AD"/>
                </a:solidFill>
              </a:rPr>
              <a:t>Reduce risks in material management </a:t>
            </a:r>
            <a:r>
              <a:rPr lang="en-US" dirty="0" smtClean="0">
                <a:solidFill>
                  <a:srgbClr val="2E67AD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2E67AD"/>
                </a:solidFill>
              </a:rPr>
              <a:t>flexiibility</a:t>
            </a:r>
            <a:r>
              <a:rPr lang="en-US" dirty="0" smtClean="0">
                <a:solidFill>
                  <a:srgbClr val="2E67AD"/>
                </a:solidFill>
              </a:rPr>
              <a:t> </a:t>
            </a:r>
          </a:p>
          <a:p>
            <a:pPr marL="342900" indent="-342900" defTabSz="414338">
              <a:spcAft>
                <a:spcPts val="1288"/>
              </a:spcAft>
              <a:buAutoNum type="arabicPeriod"/>
            </a:pPr>
            <a:r>
              <a:rPr lang="en-US" dirty="0" smtClean="0">
                <a:solidFill>
                  <a:srgbClr val="2E67AD"/>
                </a:solidFill>
              </a:rPr>
              <a:t>Critical fields: Raw materials</a:t>
            </a:r>
          </a:p>
          <a:p>
            <a:pPr marL="342900" indent="-342900" defTabSz="414338">
              <a:spcAft>
                <a:spcPts val="1288"/>
              </a:spcAft>
              <a:buAutoNum type="arabicPeriod"/>
            </a:pPr>
            <a:r>
              <a:rPr lang="en-US" dirty="0" smtClean="0">
                <a:solidFill>
                  <a:srgbClr val="2E67AD"/>
                </a:solidFill>
              </a:rPr>
              <a:t>Cost pressure and volatile markets</a:t>
            </a:r>
          </a:p>
          <a:p>
            <a:pPr marL="342900" indent="-342900" defTabSz="414338">
              <a:spcAft>
                <a:spcPts val="1288"/>
              </a:spcAft>
              <a:buAutoNum type="arabicPeriod"/>
            </a:pPr>
            <a:r>
              <a:rPr lang="en-US" dirty="0" smtClean="0">
                <a:solidFill>
                  <a:srgbClr val="2E67AD"/>
                </a:solidFill>
              </a:rPr>
              <a:t>Growing exchange rate exposure</a:t>
            </a:r>
            <a:br>
              <a:rPr lang="en-US" dirty="0" smtClean="0">
                <a:solidFill>
                  <a:srgbClr val="2E67AD"/>
                </a:solidFill>
              </a:rPr>
            </a:br>
            <a:r>
              <a:rPr lang="en-US" dirty="0" smtClean="0">
                <a:solidFill>
                  <a:srgbClr val="2E67AD"/>
                </a:solidFill>
              </a:rPr>
              <a:t>		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148184" y="2557463"/>
            <a:ext cx="785018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/>
            <a:r>
              <a:rPr lang="en-US" b="1" dirty="0" smtClean="0">
                <a:solidFill>
                  <a:srgbClr val="2E67AD"/>
                </a:solidFill>
                <a:cs typeface="Tahoma" pitchFamily="34" charset="0"/>
              </a:rPr>
              <a:t>Inside German Companies - Developments</a:t>
            </a:r>
            <a:endParaRPr lang="en-US" b="1" dirty="0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3. Purchasing Standards </a:t>
            </a:r>
          </a:p>
        </p:txBody>
      </p:sp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B05018-FB55-46BB-8072-9A318022FC44}" type="slidenum">
              <a:rPr lang="de-DE" altLang="zh-CN" smtClean="0">
                <a:latin typeface="Arial" charset="0"/>
                <a:cs typeface="Arial" charset="0"/>
              </a:rPr>
              <a:pPr/>
              <a:t>27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2" name="Rechteck 15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3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2774" name="Rechteck 17"/>
          <p:cNvSpPr>
            <a:spLocks noChangeArrowheads="1"/>
          </p:cNvSpPr>
          <p:nvPr/>
        </p:nvSpPr>
        <p:spPr bwMode="auto">
          <a:xfrm>
            <a:off x="81343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28303" r="1607" b="1537"/>
          <a:stretch>
            <a:fillRect/>
          </a:stretch>
        </p:blipFill>
        <p:spPr bwMode="auto">
          <a:xfrm>
            <a:off x="1149350" y="2989337"/>
            <a:ext cx="7844324" cy="394296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 bwMode="auto">
          <a:xfrm>
            <a:off x="1149699" y="2557289"/>
            <a:ext cx="7848000" cy="3445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eaLnBrk="0" hangingPunct="0"/>
            <a:r>
              <a:rPr lang="de-DE" b="1" dirty="0" err="1" smtClean="0">
                <a:solidFill>
                  <a:srgbClr val="2E67AD"/>
                </a:solidFill>
              </a:rPr>
              <a:t>Strategies</a:t>
            </a:r>
            <a:r>
              <a:rPr lang="de-DE" b="1" dirty="0" smtClean="0">
                <a:solidFill>
                  <a:srgbClr val="2E67AD"/>
                </a:solidFill>
              </a:rPr>
              <a:t> 2015 – </a:t>
            </a:r>
            <a:r>
              <a:rPr lang="de-DE" b="1" dirty="0" err="1" smtClean="0">
                <a:solidFill>
                  <a:srgbClr val="2E67AD"/>
                </a:solidFill>
              </a:rPr>
              <a:t>Reduce</a:t>
            </a:r>
            <a:r>
              <a:rPr lang="de-DE" b="1" dirty="0" smtClean="0">
                <a:solidFill>
                  <a:srgbClr val="2E67AD"/>
                </a:solidFill>
              </a:rPr>
              <a:t> </a:t>
            </a:r>
            <a:r>
              <a:rPr lang="de-DE" b="1" dirty="0" err="1" smtClean="0">
                <a:solidFill>
                  <a:srgbClr val="2E67AD"/>
                </a:solidFill>
              </a:rPr>
              <a:t>of</a:t>
            </a:r>
            <a:r>
              <a:rPr lang="de-DE" b="1" dirty="0" smtClean="0">
                <a:solidFill>
                  <a:srgbClr val="2E67AD"/>
                </a:solidFill>
              </a:rPr>
              <a:t> </a:t>
            </a:r>
            <a:r>
              <a:rPr lang="de-DE" b="1" dirty="0" err="1" smtClean="0">
                <a:solidFill>
                  <a:srgbClr val="2E67AD"/>
                </a:solidFill>
              </a:rPr>
              <a:t>risks</a:t>
            </a:r>
            <a:r>
              <a:rPr lang="de-DE" b="1" dirty="0" smtClean="0">
                <a:solidFill>
                  <a:srgbClr val="2E67AD"/>
                </a:solidFill>
              </a:rPr>
              <a:t> </a:t>
            </a:r>
            <a:r>
              <a:rPr lang="de-DE" b="1" dirty="0" err="1" smtClean="0">
                <a:solidFill>
                  <a:srgbClr val="2E67AD"/>
                </a:solidFill>
              </a:rPr>
              <a:t>inside</a:t>
            </a:r>
            <a:r>
              <a:rPr lang="de-DE" b="1" dirty="0" smtClean="0">
                <a:solidFill>
                  <a:srgbClr val="2E67AD"/>
                </a:solidFill>
              </a:rPr>
              <a:t> </a:t>
            </a:r>
            <a:r>
              <a:rPr lang="de-DE" b="1" dirty="0" err="1" smtClean="0">
                <a:solidFill>
                  <a:srgbClr val="2E67AD"/>
                </a:solidFill>
              </a:rPr>
              <a:t>the</a:t>
            </a:r>
            <a:r>
              <a:rPr lang="de-DE" b="1" dirty="0" smtClean="0">
                <a:solidFill>
                  <a:srgbClr val="2E67AD"/>
                </a:solidFill>
              </a:rPr>
              <a:t> intern. Supply Chain?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 bwMode="auto">
          <a:xfrm>
            <a:off x="1016793" y="990600"/>
            <a:ext cx="8629650" cy="9001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smtClean="0"/>
              <a:t>GERMANQualitySourcing</a:t>
            </a:r>
            <a:r>
              <a:rPr lang="de-DE" sz="1600" dirty="0" smtClean="0"/>
              <a:t> – </a:t>
            </a:r>
            <a:r>
              <a:rPr lang="de-DE" dirty="0" smtClean="0"/>
              <a:t>The Key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Market </a:t>
            </a:r>
            <a:br>
              <a:rPr lang="de-DE" dirty="0" smtClean="0"/>
            </a:b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Metall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Engineering </a:t>
            </a:r>
            <a:r>
              <a:rPr lang="de-DE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</a:t>
            </a:r>
            <a:r>
              <a:rPr lang="de-DE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897DD3-D38D-46B7-852C-08B40585392A}" type="slidenum">
              <a:rPr lang="de-DE" altLang="zh-CN" smtClean="0">
                <a:latin typeface="Arial" charset="0"/>
                <a:cs typeface="Arial" charset="0"/>
              </a:rPr>
              <a:pPr/>
              <a:t>28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563" y="2047875"/>
            <a:ext cx="7693025" cy="47275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	1. The BME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 in short Words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2. Economy and Purchasing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 Developments in Germany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	   … In the Metal and Engineering Industry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3. Purchasing Standards - Quality and Compliance 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…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Key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Factors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Metall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Engineering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Industry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0070C0"/>
                </a:solidFill>
              </a:rPr>
              <a:t>4. GERMANQualitySourcing – The Key to Germany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    </a:t>
            </a:r>
            <a:r>
              <a:rPr lang="en-US" b="1" dirty="0" smtClean="0"/>
              <a:t>… </a:t>
            </a:r>
            <a:r>
              <a:rPr lang="en-US" b="1" dirty="0" smtClean="0"/>
              <a:t>Q &amp; A</a:t>
            </a:r>
            <a:endParaRPr lang="en-US" b="1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 </a:t>
            </a:r>
          </a:p>
          <a:p>
            <a:pPr marL="341200" indent="-341200" defTabSz="456683">
              <a:spcAft>
                <a:spcPts val="1420"/>
              </a:spcAft>
              <a:defRPr/>
            </a:pPr>
            <a:endParaRPr lang="de-DE" sz="2200" dirty="0"/>
          </a:p>
        </p:txBody>
      </p:sp>
      <p:pic>
        <p:nvPicPr>
          <p:cNvPr id="5122" name="Picture 2" descr="http://www.thomaswhite.com/images/postcards/i-germany-economy-augus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688" y="3173413"/>
            <a:ext cx="1368425" cy="1112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sl-network.de/images/social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88" y="1909763"/>
            <a:ext cx="1368425" cy="1079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www.peoplescout.com/images/full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688" y="4429125"/>
            <a:ext cx="1368425" cy="10810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kumente und Einstellungen\hweller\Desktop\HER.bmp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 r="55469" b="41406"/>
          <a:stretch>
            <a:fillRect/>
          </a:stretch>
        </p:blipFill>
        <p:spPr bwMode="auto">
          <a:xfrm>
            <a:off x="8422307" y="5725761"/>
            <a:ext cx="1368152" cy="10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824" name="Rechteck 9"/>
          <p:cNvSpPr>
            <a:spLocks noChangeArrowheads="1"/>
          </p:cNvSpPr>
          <p:nvPr/>
        </p:nvSpPr>
        <p:spPr bwMode="auto">
          <a:xfrm>
            <a:off x="8410575" y="1873250"/>
            <a:ext cx="1452563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4825" name="Rechteck 10"/>
          <p:cNvSpPr>
            <a:spLocks noChangeArrowheads="1"/>
          </p:cNvSpPr>
          <p:nvPr/>
        </p:nvSpPr>
        <p:spPr bwMode="auto">
          <a:xfrm>
            <a:off x="8421688" y="3168650"/>
            <a:ext cx="1452562" cy="118903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34826" name="Rechteck 11"/>
          <p:cNvSpPr>
            <a:spLocks noChangeArrowheads="1"/>
          </p:cNvSpPr>
          <p:nvPr/>
        </p:nvSpPr>
        <p:spPr bwMode="auto">
          <a:xfrm>
            <a:off x="8410575" y="4392613"/>
            <a:ext cx="1452563" cy="118903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-146645" y="6517729"/>
            <a:ext cx="10222508" cy="1080120"/>
          </a:xfrm>
          <a:prstGeom prst="rect">
            <a:avLst/>
          </a:prstGeom>
          <a:solidFill>
            <a:schemeClr val="bg1"/>
          </a:solidFill>
          <a:ln w="9525" algn="ctr">
            <a:noFill/>
            <a:bevel/>
            <a:headEnd/>
            <a:tailEnd/>
          </a:ln>
          <a:effectLst/>
        </p:spPr>
        <p:txBody>
          <a:bodyPr lIns="100785" tIns="50393" rIns="100785" bIns="50393" rtlCol="0" anchor="ctr"/>
          <a:lstStyle/>
          <a:p>
            <a:pPr algn="ctr"/>
            <a:endParaRPr lang="de-DE" sz="1300" b="1" dirty="0">
              <a:solidFill>
                <a:srgbClr val="2E67AD"/>
              </a:solidFill>
              <a:latin typeface="Frutiger LT Std 45 Light" pitchFamily="34" charset="0"/>
              <a:ea typeface="SimSun" pitchFamily="2" charset="-12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2150" y="1638300"/>
            <a:ext cx="9061450" cy="54292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de-DE" dirty="0" smtClean="0">
              <a:latin typeface="Frutiger LT Std 45 Light"/>
            </a:endParaRPr>
          </a:p>
          <a:p>
            <a:pPr>
              <a:buNone/>
            </a:pPr>
            <a:endParaRPr lang="de-DE" dirty="0" smtClean="0">
              <a:latin typeface="Frutiger LT Std 45 Light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3894946" y="1455733"/>
            <a:ext cx="3286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 smtClean="0">
                <a:solidFill>
                  <a:srgbClr val="2E67AD"/>
                </a:solidFill>
                <a:latin typeface="+mn-lt"/>
              </a:rPr>
              <a:t>BMEnet GmbH </a:t>
            </a:r>
            <a:r>
              <a:rPr lang="de-DE" sz="1200" dirty="0" smtClean="0">
                <a:solidFill>
                  <a:srgbClr val="2E67AD"/>
                </a:solidFill>
                <a:latin typeface="+mn-lt"/>
              </a:rPr>
              <a:t>(a BME e.V. </a:t>
            </a:r>
            <a:r>
              <a:rPr lang="en-US" sz="1200" dirty="0" smtClean="0">
                <a:solidFill>
                  <a:srgbClr val="2E67AD"/>
                </a:solidFill>
                <a:latin typeface="+mn-lt"/>
              </a:rPr>
              <a:t>subsidiary</a:t>
            </a:r>
            <a:r>
              <a:rPr lang="de-DE" sz="1200" dirty="0" smtClean="0">
                <a:solidFill>
                  <a:srgbClr val="2E67AD"/>
                </a:solidFill>
                <a:latin typeface="+mn-lt"/>
              </a:rPr>
              <a:t> )</a:t>
            </a:r>
            <a:r>
              <a:rPr lang="de-DE" sz="1200" dirty="0">
                <a:solidFill>
                  <a:srgbClr val="2E67AD"/>
                </a:solidFill>
                <a:latin typeface="+mn-lt"/>
              </a:rPr>
              <a:t/>
            </a:r>
            <a:br>
              <a:rPr lang="de-DE" sz="1200" dirty="0">
                <a:solidFill>
                  <a:srgbClr val="2E67AD"/>
                </a:solidFill>
                <a:latin typeface="+mn-lt"/>
              </a:rPr>
            </a:br>
            <a:r>
              <a:rPr lang="de-DE" sz="1200" b="1" dirty="0" smtClean="0">
                <a:solidFill>
                  <a:srgbClr val="2E67AD"/>
                </a:solidFill>
                <a:latin typeface="+mn-lt"/>
              </a:rPr>
              <a:t>BME e.V. (AMMPL)</a:t>
            </a:r>
            <a:r>
              <a:rPr lang="de-DE" sz="1200" dirty="0">
                <a:solidFill>
                  <a:srgbClr val="2E67AD"/>
                </a:solidFill>
                <a:latin typeface="+mn-lt"/>
              </a:rPr>
              <a:t/>
            </a:r>
            <a:br>
              <a:rPr lang="de-DE" sz="1200" dirty="0">
                <a:solidFill>
                  <a:srgbClr val="2E67AD"/>
                </a:solidFill>
                <a:latin typeface="+mn-lt"/>
              </a:rPr>
            </a:br>
            <a:r>
              <a:rPr lang="de-DE" sz="1200" dirty="0">
                <a:solidFill>
                  <a:srgbClr val="2E67AD"/>
                </a:solidFill>
                <a:latin typeface="+mn-lt"/>
              </a:rPr>
              <a:t>Bolongarostr. 82</a:t>
            </a:r>
            <a:br>
              <a:rPr lang="de-DE" sz="1200" dirty="0">
                <a:solidFill>
                  <a:srgbClr val="2E67AD"/>
                </a:solidFill>
                <a:latin typeface="+mn-lt"/>
              </a:rPr>
            </a:br>
            <a:r>
              <a:rPr lang="de-DE" sz="1200" dirty="0">
                <a:solidFill>
                  <a:srgbClr val="2E67AD"/>
                </a:solidFill>
                <a:latin typeface="+mn-lt"/>
              </a:rPr>
              <a:t>D – 65929 Frankfurt  / Main</a:t>
            </a:r>
            <a:br>
              <a:rPr lang="de-DE" sz="1200" dirty="0">
                <a:solidFill>
                  <a:srgbClr val="2E67AD"/>
                </a:solidFill>
                <a:latin typeface="+mn-lt"/>
              </a:rPr>
            </a:br>
            <a:r>
              <a:rPr lang="de-DE" sz="1200" dirty="0">
                <a:solidFill>
                  <a:srgbClr val="2E67AD"/>
                </a:solidFill>
                <a:latin typeface="+mn-lt"/>
              </a:rPr>
              <a:t/>
            </a:r>
            <a:br>
              <a:rPr lang="de-DE" sz="1200" dirty="0">
                <a:solidFill>
                  <a:srgbClr val="2E67AD"/>
                </a:solidFill>
                <a:latin typeface="+mn-lt"/>
              </a:rPr>
            </a:br>
            <a:r>
              <a:rPr lang="de-DE" sz="1200" dirty="0">
                <a:solidFill>
                  <a:srgbClr val="2E67AD"/>
                </a:solidFill>
                <a:latin typeface="+mn-lt"/>
              </a:rPr>
              <a:t>Phone:	</a:t>
            </a:r>
            <a:r>
              <a:rPr lang="de-DE" sz="1200" dirty="0" smtClean="0">
                <a:solidFill>
                  <a:srgbClr val="2E67AD"/>
                </a:solidFill>
                <a:latin typeface="+mn-lt"/>
              </a:rPr>
              <a:t>+</a:t>
            </a:r>
            <a:r>
              <a:rPr lang="de-DE" sz="1200" dirty="0">
                <a:solidFill>
                  <a:srgbClr val="2E67AD"/>
                </a:solidFill>
                <a:latin typeface="+mn-lt"/>
              </a:rPr>
              <a:t>49 (0)69 – 308 38 </a:t>
            </a:r>
            <a:r>
              <a:rPr lang="de-DE" sz="1200" dirty="0" smtClean="0">
                <a:solidFill>
                  <a:srgbClr val="2E67AD"/>
                </a:solidFill>
                <a:latin typeface="+mn-lt"/>
              </a:rPr>
              <a:t>343</a:t>
            </a:r>
            <a:endParaRPr lang="de-DE" sz="1200" dirty="0">
              <a:solidFill>
                <a:srgbClr val="2E67AD"/>
              </a:solidFill>
              <a:latin typeface="+mn-lt"/>
            </a:endParaRPr>
          </a:p>
          <a:p>
            <a:r>
              <a:rPr lang="de-DE" sz="1200" dirty="0">
                <a:solidFill>
                  <a:srgbClr val="2E67AD"/>
                </a:solidFill>
                <a:latin typeface="+mn-lt"/>
              </a:rPr>
              <a:t>Fax:		+49 (0)69 – 308 38 189</a:t>
            </a:r>
            <a:br>
              <a:rPr lang="de-DE" sz="1200" dirty="0">
                <a:solidFill>
                  <a:srgbClr val="2E67AD"/>
                </a:solidFill>
                <a:latin typeface="+mn-lt"/>
              </a:rPr>
            </a:br>
            <a:r>
              <a:rPr lang="de-DE" sz="1200" dirty="0">
                <a:solidFill>
                  <a:srgbClr val="2E67AD"/>
                </a:solidFill>
                <a:latin typeface="+mn-lt"/>
              </a:rPr>
              <a:t>Mail		</a:t>
            </a:r>
            <a:r>
              <a:rPr lang="de-DE" sz="1200" dirty="0" smtClean="0">
                <a:solidFill>
                  <a:srgbClr val="2E67AD"/>
                </a:solidFill>
                <a:latin typeface="+mn-lt"/>
              </a:rPr>
              <a:t>olaf.holzgrefe@bme.de</a:t>
            </a:r>
            <a:endParaRPr lang="de-DE" sz="1200" dirty="0">
              <a:solidFill>
                <a:srgbClr val="2E67AD"/>
              </a:solidFill>
              <a:latin typeface="+mn-lt"/>
            </a:endParaRPr>
          </a:p>
        </p:txBody>
      </p:sp>
      <p:cxnSp>
        <p:nvCxnSpPr>
          <p:cNvPr id="8" name="Gerade Verbindung 10"/>
          <p:cNvCxnSpPr>
            <a:cxnSpLocks noChangeShapeType="1"/>
          </p:cNvCxnSpPr>
          <p:nvPr/>
        </p:nvCxnSpPr>
        <p:spPr bwMode="auto">
          <a:xfrm>
            <a:off x="3964754" y="3240071"/>
            <a:ext cx="3001963" cy="1587"/>
          </a:xfrm>
          <a:prstGeom prst="line">
            <a:avLst/>
          </a:prstGeom>
          <a:noFill/>
          <a:ln w="9525" algn="ctr">
            <a:solidFill>
              <a:srgbClr val="2E67AD"/>
            </a:solidFill>
            <a:round/>
            <a:headEnd/>
            <a:tailEnd/>
          </a:ln>
        </p:spPr>
      </p:cxnSp>
      <p:cxnSp>
        <p:nvCxnSpPr>
          <p:cNvPr id="11" name="Gerade Verbindung 10"/>
          <p:cNvCxnSpPr>
            <a:cxnSpLocks noChangeShapeType="1"/>
          </p:cNvCxnSpPr>
          <p:nvPr/>
        </p:nvCxnSpPr>
        <p:spPr bwMode="auto">
          <a:xfrm>
            <a:off x="3966361" y="1352533"/>
            <a:ext cx="3001963" cy="1587"/>
          </a:xfrm>
          <a:prstGeom prst="line">
            <a:avLst/>
          </a:prstGeom>
          <a:noFill/>
          <a:ln w="9525" algn="ctr">
            <a:solidFill>
              <a:srgbClr val="2E67AD"/>
            </a:solidFill>
            <a:round/>
            <a:headEnd/>
            <a:tailEnd/>
          </a:ln>
        </p:spPr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51" y="6087965"/>
            <a:ext cx="2603318" cy="13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hteck 10"/>
          <p:cNvSpPr>
            <a:spLocks noChangeArrowheads="1"/>
          </p:cNvSpPr>
          <p:nvPr/>
        </p:nvSpPr>
        <p:spPr bwMode="auto">
          <a:xfrm>
            <a:off x="0" y="6087965"/>
            <a:ext cx="680213" cy="1357322"/>
          </a:xfrm>
          <a:prstGeom prst="rect">
            <a:avLst/>
          </a:prstGeom>
          <a:solidFill>
            <a:srgbClr val="2E67A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857" y="6087965"/>
            <a:ext cx="2219538" cy="13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16" descr="BME_net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596" y="1535108"/>
            <a:ext cx="1667087" cy="8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4"/>
          <p:cNvSpPr txBox="1">
            <a:spLocks noChangeArrowheads="1"/>
          </p:cNvSpPr>
          <p:nvPr/>
        </p:nvSpPr>
        <p:spPr bwMode="auto">
          <a:xfrm>
            <a:off x="3894923" y="3353643"/>
            <a:ext cx="38793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2E67AD"/>
                </a:solidFill>
                <a:latin typeface="+mn-lt"/>
              </a:rPr>
              <a:t>Olaf Holzgrefe</a:t>
            </a:r>
            <a:br>
              <a:rPr lang="de-DE" sz="1400" b="1" dirty="0" smtClean="0">
                <a:solidFill>
                  <a:srgbClr val="2E67AD"/>
                </a:solidFill>
                <a:latin typeface="+mn-lt"/>
              </a:rPr>
            </a:br>
            <a:r>
              <a:rPr lang="de-DE" sz="1400" b="1" dirty="0" smtClean="0">
                <a:solidFill>
                  <a:srgbClr val="2E67AD"/>
                </a:solidFill>
                <a:latin typeface="+mn-lt"/>
              </a:rPr>
              <a:t>Head International Business Development</a:t>
            </a:r>
            <a:br>
              <a:rPr lang="de-DE" sz="1400" b="1" dirty="0" smtClean="0">
                <a:solidFill>
                  <a:srgbClr val="2E67AD"/>
                </a:solidFill>
                <a:latin typeface="+mn-lt"/>
              </a:rPr>
            </a:br>
            <a:endParaRPr lang="de-DE" sz="1400" b="1" dirty="0" smtClean="0">
              <a:solidFill>
                <a:srgbClr val="2E67AD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2E67AD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rgbClr val="2E67AD"/>
                </a:solidFill>
                <a:latin typeface="+mn-lt"/>
              </a:rPr>
            </a:br>
            <a:r>
              <a:rPr lang="en-US" sz="1100" dirty="0" smtClean="0">
                <a:solidFill>
                  <a:srgbClr val="2E67AD"/>
                </a:solidFill>
                <a:latin typeface="Frutiger LT Std 45 Light" pitchFamily="34" charset="0"/>
              </a:rPr>
              <a:t/>
            </a:r>
            <a:br>
              <a:rPr lang="en-US" sz="1100" dirty="0" smtClean="0">
                <a:solidFill>
                  <a:srgbClr val="2E67AD"/>
                </a:solidFill>
                <a:latin typeface="Frutiger LT Std 45 Light" pitchFamily="34" charset="0"/>
              </a:rPr>
            </a:br>
            <a:endParaRPr lang="en-US" sz="1100" dirty="0">
              <a:solidFill>
                <a:srgbClr val="2E67AD"/>
              </a:solidFill>
              <a:latin typeface="Frutiger LT Std 45 Light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 bwMode="auto">
          <a:xfrm>
            <a:off x="1016793" y="990600"/>
            <a:ext cx="8629650" cy="9001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GERMANQualitySourcing</a:t>
            </a:r>
            <a:r>
              <a:rPr lang="de-DE" sz="1600" dirty="0" smtClean="0"/>
              <a:t> – </a:t>
            </a:r>
            <a:r>
              <a:rPr lang="de-DE" dirty="0" smtClean="0"/>
              <a:t>The Key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Market </a:t>
            </a:r>
            <a:r>
              <a:rPr lang="de-DE" b="0" dirty="0" smtClean="0">
                <a:solidFill>
                  <a:srgbClr val="7F7F7F"/>
                </a:solidFill>
              </a:rPr>
              <a:t>Key </a:t>
            </a:r>
            <a:r>
              <a:rPr lang="de-DE" b="0" dirty="0" err="1" smtClean="0">
                <a:solidFill>
                  <a:srgbClr val="7F7F7F"/>
                </a:solidFill>
              </a:rPr>
              <a:t>Factors</a:t>
            </a:r>
            <a:r>
              <a:rPr lang="de-DE" b="0" dirty="0" smtClean="0">
                <a:solidFill>
                  <a:srgbClr val="7F7F7F"/>
                </a:solidFill>
              </a:rPr>
              <a:t> </a:t>
            </a:r>
            <a:r>
              <a:rPr lang="de-DE" b="0" dirty="0" err="1" smtClean="0">
                <a:solidFill>
                  <a:srgbClr val="7F7F7F"/>
                </a:solidFill>
              </a:rPr>
              <a:t>for</a:t>
            </a:r>
            <a:r>
              <a:rPr lang="de-DE" b="0" dirty="0" smtClean="0">
                <a:solidFill>
                  <a:srgbClr val="7F7F7F"/>
                </a:solidFill>
              </a:rPr>
              <a:t> </a:t>
            </a:r>
            <a:r>
              <a:rPr lang="de-DE" b="0" dirty="0" err="1" smtClean="0">
                <a:solidFill>
                  <a:srgbClr val="808080"/>
                </a:solidFill>
              </a:rPr>
              <a:t>the</a:t>
            </a:r>
            <a:r>
              <a:rPr lang="de-DE" b="0" dirty="0" smtClean="0">
                <a:solidFill>
                  <a:srgbClr val="D61506"/>
                </a:solidFill>
              </a:rPr>
              <a:t> </a:t>
            </a:r>
            <a:r>
              <a:rPr lang="de-DE" b="0" dirty="0" smtClean="0">
                <a:solidFill>
                  <a:srgbClr val="7F7F7F"/>
                </a:solidFill>
              </a:rPr>
              <a:t>Metall </a:t>
            </a:r>
            <a:r>
              <a:rPr lang="de-DE" b="0" dirty="0" err="1" smtClean="0">
                <a:solidFill>
                  <a:srgbClr val="7F7F7F"/>
                </a:solidFill>
              </a:rPr>
              <a:t>and</a:t>
            </a:r>
            <a:r>
              <a:rPr lang="de-DE" b="0" dirty="0" smtClean="0">
                <a:solidFill>
                  <a:srgbClr val="7F7F7F"/>
                </a:solidFill>
              </a:rPr>
              <a:t> </a:t>
            </a:r>
            <a:r>
              <a:rPr lang="de-DE" b="0" dirty="0" smtClean="0">
                <a:solidFill>
                  <a:srgbClr val="808080"/>
                </a:solidFill>
              </a:rPr>
              <a:t>Engineering</a:t>
            </a:r>
            <a:r>
              <a:rPr lang="de-DE" b="0" dirty="0" smtClean="0">
                <a:solidFill>
                  <a:srgbClr val="7F7F7F"/>
                </a:solidFill>
              </a:rPr>
              <a:t> </a:t>
            </a:r>
            <a:r>
              <a:rPr lang="de-DE" b="0" dirty="0" err="1" smtClean="0">
                <a:solidFill>
                  <a:srgbClr val="7F7F7F"/>
                </a:solidFill>
              </a:rPr>
              <a:t>Industry</a:t>
            </a:r>
            <a:r>
              <a:rPr lang="de-DE" b="0" dirty="0" smtClean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1EC41A-3C17-4975-9A52-E5A4635CE1EC}" type="slidenum">
              <a:rPr lang="de-DE" altLang="zh-CN" smtClean="0">
                <a:latin typeface="Arial" charset="0"/>
                <a:cs typeface="Arial" charset="0"/>
              </a:rPr>
              <a:pPr/>
              <a:t>3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4563" y="2047875"/>
            <a:ext cx="7334250" cy="47275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b="1" dirty="0" smtClean="0">
                <a:solidFill>
                  <a:srgbClr val="0070C0"/>
                </a:solidFill>
              </a:rPr>
              <a:t>1. The BME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    </a:t>
            </a:r>
            <a:r>
              <a:rPr lang="en-US" b="1" dirty="0" smtClean="0"/>
              <a:t>… in plain Words</a:t>
            </a:r>
            <a:br>
              <a:rPr lang="en-US" b="1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2. Economy and Purchasing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 Developments in Germany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	   … In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Metall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and Engineering Industry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3. Purchasing Standards - Quality and Compliance 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…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Key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Factors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Metall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Engineering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Industry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4. GERMANQualitySourcing – The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</a:rPr>
              <a:t>Keyto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Germany </a:t>
            </a:r>
            <a:b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 The Quality Initiative of the BME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200" dirty="0" smtClean="0"/>
              <a:t> </a:t>
            </a:r>
          </a:p>
          <a:p>
            <a:pPr marL="341200" indent="-341200" defTabSz="456683">
              <a:spcAft>
                <a:spcPts val="1420"/>
              </a:spcAft>
              <a:defRPr/>
            </a:pPr>
            <a:endParaRPr lang="de-DE" sz="2200" dirty="0"/>
          </a:p>
        </p:txBody>
      </p:sp>
      <p:pic>
        <p:nvPicPr>
          <p:cNvPr id="5122" name="Picture 2" descr="http://www.thomaswhite.com/images/postcards/i-germany-economy-augus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688" y="3173413"/>
            <a:ext cx="1368425" cy="1112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sl-network.de/images/social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88" y="1909763"/>
            <a:ext cx="1368425" cy="1079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www.peoplescout.com/images/full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688" y="4429125"/>
            <a:ext cx="1368425" cy="10810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kumente und Einstellungen\hweller\Desktop\HER.bmp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 r="55469" b="41406"/>
          <a:stretch>
            <a:fillRect/>
          </a:stretch>
        </p:blipFill>
        <p:spPr bwMode="auto">
          <a:xfrm>
            <a:off x="8422307" y="5725761"/>
            <a:ext cx="1368152" cy="10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8" name="Rechteck 9"/>
          <p:cNvSpPr>
            <a:spLocks noChangeArrowheads="1"/>
          </p:cNvSpPr>
          <p:nvPr/>
        </p:nvSpPr>
        <p:spPr bwMode="auto">
          <a:xfrm>
            <a:off x="8350250" y="3168650"/>
            <a:ext cx="1452563" cy="118903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5369" name="Rechteck 10"/>
          <p:cNvSpPr>
            <a:spLocks noChangeArrowheads="1"/>
          </p:cNvSpPr>
          <p:nvPr/>
        </p:nvSpPr>
        <p:spPr bwMode="auto">
          <a:xfrm>
            <a:off x="8421688" y="4392613"/>
            <a:ext cx="1452562" cy="118903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5370" name="Rechteck 11"/>
          <p:cNvSpPr>
            <a:spLocks noChangeArrowheads="1"/>
          </p:cNvSpPr>
          <p:nvPr/>
        </p:nvSpPr>
        <p:spPr bwMode="auto">
          <a:xfrm>
            <a:off x="8421688" y="5689600"/>
            <a:ext cx="1452562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D8E0E-960E-4538-B897-33ECF4057FE2}" type="slidenum">
              <a:rPr lang="de-DE" altLang="zh-CN" smtClean="0"/>
              <a:pPr>
                <a:defRPr/>
              </a:pPr>
              <a:t>4</a:t>
            </a:fld>
            <a:endParaRPr lang="de-DE" altLang="zh-CN"/>
          </a:p>
        </p:txBody>
      </p:sp>
      <p:pic>
        <p:nvPicPr>
          <p:cNvPr id="5" name="Picture 2" descr="C:\Dokumente und Einstellungen\oholzgrefe\Eigene Dateien\Eigene Bilder\gfx-maennchen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408" y="2557463"/>
            <a:ext cx="4635500" cy="3175000"/>
          </a:xfrm>
          <a:prstGeom prst="rect">
            <a:avLst/>
          </a:prstGeom>
          <a:noFill/>
        </p:spPr>
      </p:pic>
      <p:grpSp>
        <p:nvGrpSpPr>
          <p:cNvPr id="2" name="Gruppieren 5"/>
          <p:cNvGrpSpPr/>
          <p:nvPr/>
        </p:nvGrpSpPr>
        <p:grpSpPr>
          <a:xfrm>
            <a:off x="1504264" y="5059636"/>
            <a:ext cx="1513471" cy="1314077"/>
            <a:chOff x="2516188" y="4573588"/>
            <a:chExt cx="1513471" cy="1314077"/>
          </a:xfrm>
        </p:grpSpPr>
        <p:pic>
          <p:nvPicPr>
            <p:cNvPr id="7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9659" y="4573588"/>
              <a:ext cx="1440000" cy="113764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itel 1"/>
            <p:cNvSpPr txBox="1">
              <a:spLocks/>
            </p:cNvSpPr>
            <p:nvPr/>
          </p:nvSpPr>
          <p:spPr bwMode="auto">
            <a:xfrm>
              <a:off x="2516188" y="5437609"/>
              <a:ext cx="1321422" cy="45005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561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E67AD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Processes</a:t>
              </a: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endParaRPr>
            </a:p>
          </p:txBody>
        </p:sp>
      </p:grpSp>
      <p:grpSp>
        <p:nvGrpSpPr>
          <p:cNvPr id="3" name="Gruppieren 8"/>
          <p:cNvGrpSpPr/>
          <p:nvPr/>
        </p:nvGrpSpPr>
        <p:grpSpPr>
          <a:xfrm>
            <a:off x="1432256" y="2125241"/>
            <a:ext cx="1513631" cy="1344184"/>
            <a:chOff x="485777" y="3008745"/>
            <a:chExt cx="1513631" cy="1344184"/>
          </a:xfrm>
        </p:grpSpPr>
        <p:pic>
          <p:nvPicPr>
            <p:cNvPr id="10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4" cstate="print"/>
            <a:srcRect t="1337" b="1256"/>
            <a:stretch>
              <a:fillRect/>
            </a:stretch>
          </p:blipFill>
          <p:spPr bwMode="auto">
            <a:xfrm>
              <a:off x="559408" y="3008745"/>
              <a:ext cx="1440000" cy="114067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itel 1"/>
            <p:cNvSpPr txBox="1">
              <a:spLocks/>
            </p:cNvSpPr>
            <p:nvPr/>
          </p:nvSpPr>
          <p:spPr bwMode="auto">
            <a:xfrm>
              <a:off x="485777" y="3902873"/>
              <a:ext cx="1260000" cy="45005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561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67AD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Services</a:t>
              </a: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endParaRPr>
            </a:p>
          </p:txBody>
        </p:sp>
      </p:grpSp>
      <p:grpSp>
        <p:nvGrpSpPr>
          <p:cNvPr id="6" name="Gruppieren 11"/>
          <p:cNvGrpSpPr/>
          <p:nvPr/>
        </p:nvGrpSpPr>
        <p:grpSpPr>
          <a:xfrm>
            <a:off x="7120888" y="5077569"/>
            <a:ext cx="1517443" cy="1340335"/>
            <a:chOff x="485777" y="5788737"/>
            <a:chExt cx="1517443" cy="1340335"/>
          </a:xfrm>
        </p:grpSpPr>
        <p:pic>
          <p:nvPicPr>
            <p:cNvPr id="13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220" y="5788737"/>
              <a:ext cx="1440000" cy="113596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itel 1"/>
            <p:cNvSpPr txBox="1">
              <a:spLocks/>
            </p:cNvSpPr>
            <p:nvPr/>
          </p:nvSpPr>
          <p:spPr bwMode="auto">
            <a:xfrm>
              <a:off x="485777" y="6679016"/>
              <a:ext cx="1321422" cy="45005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561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67AD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Network</a:t>
              </a: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endParaRPr>
            </a:p>
          </p:txBody>
        </p:sp>
      </p:grpSp>
      <p:grpSp>
        <p:nvGrpSpPr>
          <p:cNvPr id="9" name="Gruppieren 14"/>
          <p:cNvGrpSpPr/>
          <p:nvPr/>
        </p:nvGrpSpPr>
        <p:grpSpPr>
          <a:xfrm>
            <a:off x="7115762" y="2125241"/>
            <a:ext cx="1517294" cy="1334351"/>
            <a:chOff x="485777" y="1621185"/>
            <a:chExt cx="1517294" cy="1334351"/>
          </a:xfrm>
        </p:grpSpPr>
        <p:pic>
          <p:nvPicPr>
            <p:cNvPr id="16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563071" y="1621185"/>
              <a:ext cx="1440000" cy="113672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itel 1"/>
            <p:cNvSpPr txBox="1">
              <a:spLocks/>
            </p:cNvSpPr>
            <p:nvPr/>
          </p:nvSpPr>
          <p:spPr bwMode="auto">
            <a:xfrm>
              <a:off x="485777" y="2505480"/>
              <a:ext cx="1321422" cy="45005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561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de-DE" sz="1600" b="1" kern="0" dirty="0" smtClean="0">
                  <a:solidFill>
                    <a:srgbClr val="2E67AD"/>
                  </a:solidFill>
                  <a:latin typeface="+mn-lt"/>
                  <a:ea typeface="+mj-ea"/>
                  <a:cs typeface="+mj-cs"/>
                </a:rPr>
                <a:t>People</a:t>
              </a: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endParaRP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>
                <a:solidFill>
                  <a:srgbClr val="0070C0"/>
                </a:solidFill>
              </a:rPr>
              <a:t>short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words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>
                <a:solidFill>
                  <a:srgbClr val="0070C0"/>
                </a:solidFill>
              </a:rPr>
              <a:t>short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words</a:t>
            </a: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9D13A1-095F-440B-8AE4-4702F1C19485}" type="slidenum">
              <a:rPr lang="de-DE" altLang="zh-CN" smtClean="0">
                <a:latin typeface="Arial" charset="0"/>
                <a:cs typeface="Arial" charset="0"/>
              </a:rPr>
              <a:pPr/>
              <a:t>5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16387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388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6389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6390" name="Rechteck 17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graphicFrame>
        <p:nvGraphicFramePr>
          <p:cNvPr id="20" name="Diagramm 19"/>
          <p:cNvGraphicFramePr/>
          <p:nvPr/>
        </p:nvGraphicFramePr>
        <p:xfrm>
          <a:off x="4389859" y="2341265"/>
          <a:ext cx="5822898" cy="445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hteck 20"/>
          <p:cNvSpPr/>
          <p:nvPr/>
        </p:nvSpPr>
        <p:spPr bwMode="auto">
          <a:xfrm>
            <a:off x="1147291" y="2557463"/>
            <a:ext cx="3529012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de-DE" sz="1400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BME  Basics</a:t>
            </a:r>
            <a:endParaRPr lang="de-DE" sz="1300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7891" y="3060700"/>
            <a:ext cx="5372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7"/>
          <p:cNvSpPr txBox="1">
            <a:spLocks noChangeArrowheads="1"/>
          </p:cNvSpPr>
          <p:nvPr/>
        </p:nvSpPr>
        <p:spPr bwMode="auto">
          <a:xfrm>
            <a:off x="1150466" y="2973388"/>
            <a:ext cx="3527425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>1.250 </a:t>
            </a:r>
            <a:r>
              <a:rPr lang="de-DE" b="1" dirty="0" err="1">
                <a:solidFill>
                  <a:srgbClr val="0070C0"/>
                </a:solidFill>
              </a:rPr>
              <a:t>billion</a:t>
            </a:r>
            <a:r>
              <a:rPr lang="de-DE" b="1" dirty="0">
                <a:solidFill>
                  <a:srgbClr val="0070C0"/>
                </a:solidFill>
              </a:rPr>
              <a:t> Euro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purchasing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volume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/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9,000 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private- </a:t>
            </a:r>
            <a:r>
              <a:rPr lang="de-DE" dirty="0" err="1">
                <a:solidFill>
                  <a:srgbClr val="0070C0"/>
                </a:solidFill>
              </a:rPr>
              <a:t>and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corporate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members</a:t>
            </a:r>
            <a:r>
              <a:rPr lang="de-DE" dirty="0">
                <a:solidFill>
                  <a:srgbClr val="0070C0"/>
                </a:solidFill>
              </a:rPr>
              <a:t>; 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/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+1,800 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companies</a:t>
            </a:r>
            <a:endParaRPr lang="de-DE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/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0070C0"/>
                </a:solidFill>
              </a:rPr>
              <a:t>100.000 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buyers</a:t>
            </a:r>
            <a:r>
              <a:rPr lang="de-DE" dirty="0">
                <a:solidFill>
                  <a:srgbClr val="0070C0"/>
                </a:solidFill>
              </a:rPr>
              <a:t> in BME </a:t>
            </a:r>
            <a:r>
              <a:rPr lang="de-DE" dirty="0" err="1">
                <a:solidFill>
                  <a:srgbClr val="0070C0"/>
                </a:solidFill>
              </a:rPr>
              <a:t>companies</a:t>
            </a:r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endParaRPr lang="de-DE" dirty="0" smtClean="0"/>
          </a:p>
        </p:txBody>
      </p:sp>
      <p:grpSp>
        <p:nvGrpSpPr>
          <p:cNvPr id="18434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435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8436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8437" name="Rechteck 17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8438" name="Rectangle 7"/>
          <p:cNvSpPr txBox="1">
            <a:spLocks noChangeArrowheads="1"/>
          </p:cNvSpPr>
          <p:nvPr/>
        </p:nvSpPr>
        <p:spPr bwMode="auto">
          <a:xfrm>
            <a:off x="1150466" y="2973388"/>
            <a:ext cx="3527425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>1.250 </a:t>
            </a:r>
            <a:r>
              <a:rPr lang="de-DE" b="1" dirty="0" err="1">
                <a:solidFill>
                  <a:srgbClr val="0070C0"/>
                </a:solidFill>
              </a:rPr>
              <a:t>billion</a:t>
            </a:r>
            <a:r>
              <a:rPr lang="de-DE" b="1" dirty="0">
                <a:solidFill>
                  <a:srgbClr val="0070C0"/>
                </a:solidFill>
              </a:rPr>
              <a:t> Euro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purchasing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volume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/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9,000 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private- </a:t>
            </a:r>
            <a:r>
              <a:rPr lang="de-DE" dirty="0" err="1">
                <a:solidFill>
                  <a:srgbClr val="0070C0"/>
                </a:solidFill>
              </a:rPr>
              <a:t>and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corporate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members</a:t>
            </a:r>
            <a:r>
              <a:rPr lang="de-DE" dirty="0">
                <a:solidFill>
                  <a:srgbClr val="0070C0"/>
                </a:solidFill>
              </a:rPr>
              <a:t>; 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/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+1,800 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companies</a:t>
            </a:r>
            <a:endParaRPr lang="de-DE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/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0070C0"/>
                </a:solidFill>
              </a:rPr>
              <a:t>100.000 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buyers</a:t>
            </a:r>
            <a:r>
              <a:rPr lang="de-DE" dirty="0">
                <a:solidFill>
                  <a:srgbClr val="0070C0"/>
                </a:solidFill>
              </a:rPr>
              <a:t> in BME </a:t>
            </a:r>
            <a:r>
              <a:rPr lang="de-DE" dirty="0" err="1">
                <a:solidFill>
                  <a:srgbClr val="0070C0"/>
                </a:solidFill>
              </a:rPr>
              <a:t>companies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7291" y="2557463"/>
            <a:ext cx="3529012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de-DE" sz="1400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BME  Basics</a:t>
            </a:r>
            <a:endParaRPr lang="de-DE" sz="1300" b="1" dirty="0">
              <a:solidFill>
                <a:srgbClr val="2E67AD"/>
              </a:solidFill>
              <a:latin typeface="Frutiger LT Std 45 Light" pitchFamily="34" charset="0"/>
              <a:cs typeface="+mn-cs"/>
            </a:endParaRPr>
          </a:p>
        </p:txBody>
      </p:sp>
      <p:pic>
        <p:nvPicPr>
          <p:cNvPr id="18452" name="Picture 51" descr="http://t3.gstatic.com/images?q=tbn:HwtXgEI6CXcCxM:http://www.carenvy.ca/wp-content/uploads/2009/05/magna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2080" y="2701925"/>
            <a:ext cx="1151996" cy="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Gruppieren 76"/>
          <p:cNvGrpSpPr/>
          <p:nvPr/>
        </p:nvGrpSpPr>
        <p:grpSpPr>
          <a:xfrm>
            <a:off x="4805363" y="2821336"/>
            <a:ext cx="5183187" cy="4452589"/>
            <a:chOff x="4805363" y="2821336"/>
            <a:chExt cx="5183187" cy="4452589"/>
          </a:xfrm>
        </p:grpSpPr>
        <p:sp>
          <p:nvSpPr>
            <p:cNvPr id="18440" name="Foliennummernplatzhalter 18"/>
            <p:cNvSpPr txBox="1">
              <a:spLocks/>
            </p:cNvSpPr>
            <p:nvPr/>
          </p:nvSpPr>
          <p:spPr bwMode="auto">
            <a:xfrm>
              <a:off x="9091613" y="7112000"/>
              <a:ext cx="2825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defTabSz="914400"/>
              <a:fld id="{CBDED892-56F3-4D65-8CBE-E5F622C0754E}" type="slidenum">
                <a:rPr lang="de-DE" altLang="zh-CN" sz="1200">
                  <a:solidFill>
                    <a:srgbClr val="89898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pPr algn="r" defTabSz="914400"/>
                <a:t>6</a:t>
              </a:fld>
              <a:endParaRPr lang="de-DE" altLang="zh-CN" sz="1200">
                <a:solidFill>
                  <a:srgbClr val="89898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8443" name="Picture 38" descr="http://t1.gstatic.com/images?q=tbn:ANd9GcRpkt9TeZIUONZwRNIQgx7R4x8JSNc0dAXL4vz7QkmlFqfTwL4qXdYOrPFh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34074" y="6611957"/>
              <a:ext cx="1120352" cy="4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36" descr="http://t0.gstatic.com/images?q=tbn:ANd9GcR8_qcibx_z2f09r0k_YwGjya3L1Lbufs_nOEAGJ4qPlwgs7HqS5kM0n2I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7489" y="5987596"/>
              <a:ext cx="750585" cy="439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34" descr="http://t2.gstatic.com/images?q=tbn:ANd9GcQXxCoeS7kYwL6mQ3i2NJKMyqZmteUvEKVTYN8ObrZH_equS96aNdYQFQ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69070" y="6563572"/>
              <a:ext cx="764997" cy="43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30" descr="http://t1.gstatic.com/images?q=tbn:ANd9GcRPwpvmxaWheKDdubXovgkVKVEtdISZiFQ8G3bbHw3COS1vUmxwR_2BfpU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97196" y="3199014"/>
              <a:ext cx="752870" cy="55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28" descr="http://t3.gstatic.com/images?q=tbn:ANd9GcT3z0t79jQnngXH_PpILh8v-0_EEJ3TJ-oSrrBTxvHyxJZrsYk9G36tbQ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998064" y="3611699"/>
              <a:ext cx="990486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39" descr="http://t2.gstatic.com/images?q=tbn:paVqL1fXy0JSHM:http://www.ftduetzen.de/wp/wp-content/2008/01/allianz.jp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05363" y="3611699"/>
              <a:ext cx="1312712" cy="110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32" descr="http://t3.gstatic.com/images?q=tbn:_cFnC7ZhozSOnM:http://www.farmland.org/images/UnileverLogo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342070" y="5555615"/>
              <a:ext cx="452119" cy="47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6" descr="http://t3.gstatic.com/images?q=tbn:ANd9GcTtC6l6akSbRfICM_JolVrxV2UpnxmrjHc4igzXQ9-kRGpv8HZtg1u1I29w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478075" y="6275584"/>
              <a:ext cx="908468" cy="43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6" descr="http://www.inova-online.de/inova/neu/logos/daimler-211.gi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911590" y="6203587"/>
              <a:ext cx="990486" cy="594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49" descr="http://t2.gstatic.com/images?q=tbn:AfLO7CGKfvyRaM:http://www.icis.com/blogs/icis-chemicals-confidential/air%2520france%2520klm.jp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975040" y="5627612"/>
              <a:ext cx="783036" cy="50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4" descr="http://utopiablog.files.wordpress.com/2008/07/airbus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8206067" y="4835646"/>
              <a:ext cx="552236" cy="43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73" descr="http://t0.gstatic.com/images?q=tbn:d1zYaXleJAjzYM:http://www.faccphila.org/images/sap_09_logo.gif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206067" y="4403665"/>
              <a:ext cx="682547" cy="353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Grafik 37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926064" y="4249948"/>
              <a:ext cx="1039693" cy="58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Grafik 38" descr="http://www.supplyon.com/img/images/Logos/continental_logo.gi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6328091" y="3191523"/>
              <a:ext cx="1229979" cy="27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2" descr="http://data.motor-talk.de/data/galleries/0/112/8060/6778161/vw-55165.jp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966080" y="4403665"/>
              <a:ext cx="432935" cy="4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4" descr="http://cdnseed.org/convention-summer/images/Logos/BASF.jp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830076" y="5688252"/>
              <a:ext cx="599822" cy="29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6" descr="http://upload.wikimedia.org/wikipedia/de/thumb/f/fa/Bayer-Logo.svg/602px-Bayer-Logo.svg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926064" y="5195631"/>
              <a:ext cx="515854" cy="51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8" descr="http://www.apollis.de/wp-content/porsche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734187" y="5562336"/>
              <a:ext cx="615879" cy="64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12" descr="http://www.nomore.org/wiki/images/a/ae/E.ON_AG-logo.pn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9214063" y="6207010"/>
              <a:ext cx="719055" cy="42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18" descr="http://upload.wikimedia.org/wikipedia/de/thumb/4/45/Mercedes-Benz-Logo.svg/744px-Mercedes-Benz-Logo.svg.png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8422066" y="6041805"/>
              <a:ext cx="719997" cy="52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20" descr="http://t0.gstatic.com/images?q=tbn:tZjkIP6hI4CNmM:http://www.ibs-ka.de/assets/images/abb.jpg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8278067" y="5720938"/>
              <a:ext cx="666674" cy="2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22" descr="http://www.claas.de/countries/generator/common-claascom/System/Resource/Header/claasLogo,property=value.gif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342070" y="3755693"/>
              <a:ext cx="956209" cy="28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26" descr="http://t2.gstatic.com/images?q=tbn:igDibX4wjkiZFM:http://www.kuechenhaus-litke.de/cms/images/stories/siemens%2520logo.gif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5902076" y="5384780"/>
              <a:ext cx="1038502" cy="24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30" descr="http://t1.gstatic.com/images?q=tbn:RqAdAk7aMzQnTM:http://www.math.tu-berlin.de/~anst/Images/logo_Lufthansa01.gif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9121676" y="5843603"/>
              <a:ext cx="452386" cy="40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35" descr="http://www.home.hs-karlsruhe.de/~stma0003/bilder/forschung_industriekooperationen_bosch.jpg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8649920" y="2891730"/>
              <a:ext cx="1284140" cy="28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37" descr="http://t1.gstatic.com/images?q=tbn:ckFBeEutpWXc8M:http://www.aleasgroup.com/en/images/kepek/kliens_logok/deutsche_telekom_logo.png">
              <a:hlinkClick r:id="rId46"/>
            </p:cNvPr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7342070" y="4835646"/>
              <a:ext cx="946450" cy="23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43" descr="http://t0.gstatic.com/images?q=tbn:rJCUvNv3k8hxEM:http://www.designtagebuch.de/wp-content/uploads/2009/03/deutsche-post-dhl-logo.gif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6544109" y="5922775"/>
              <a:ext cx="725962" cy="42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47" descr="http://t2.gstatic.com/images?q=tbn:d_R6Ope8NJyv7M:http://www.detiprodeti.cz/_files/800px-coca-cola_logo_svg.png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7126071" y="4405946"/>
              <a:ext cx="869850" cy="28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53" descr="http://t0.gstatic.com/images?q=tbn:RsqEHB4EF9bKBM:http://www.dgg2007.rwth-aachen.de/images/krweocos.gif">
              <a:hlinkClick r:id="rId52"/>
            </p:cNvPr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6678696" y="2821336"/>
              <a:ext cx="735374" cy="358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55" descr="http://t1.gstatic.com/images?q=tbn:IMgZHpV-XbfwHM:http://www.uni-koblenz.de/FB4/Institutes/IWVI/AGVInf/Projects/eGovLivingLab/Image/IBM">
              <a:hlinkClick r:id="rId54"/>
            </p:cNvPr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8278067" y="5339624"/>
              <a:ext cx="576638" cy="233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57" descr="http://t0.gstatic.com/images?q=tbn:ZymYSNMyo--OvM:http://www.autoglas-unger.de/img/logo-2/3M-Logo.png">
              <a:hlinkClick r:id="rId56"/>
            </p:cNvPr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7558069" y="5195631"/>
              <a:ext cx="571434" cy="30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5" name="Picture 59" descr="http://t1.gstatic.com/images?q=tbn:Dl9F0dzR7St7dM:http://vitalisgreetsiel.files.wordpress.com/2009/08/www_tchibo_de.jpg">
              <a:hlinkClick r:id="rId58"/>
            </p:cNvPr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9502062" y="4979640"/>
              <a:ext cx="380956" cy="38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65" descr="http://t2.gstatic.com/images?q=tbn:FUv-kMWX4nPNPM:http://www.imagetours.de/wpblog/wp-content/uploads/2008/MWundBahn/DeutscheBahn.gif">
              <a:hlinkClick r:id="rId60"/>
            </p:cNvPr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9502062" y="5485900"/>
              <a:ext cx="409528" cy="28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7" name="Picture 67" descr="http://t0.gstatic.com/images?q=tbn:7ar4UrE-oYoETM:http://www.smurf-records.de/newcomer/logos/800px-Hornbach-Baumarkt.png">
              <a:hlinkClick r:id="rId62"/>
            </p:cNvPr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5974076" y="5051637"/>
              <a:ext cx="935996" cy="24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8" name="Picture 69" descr="http://t0.gstatic.com/images?q=tbn:-sLcQqarymFLSM:http://www.inova-online.de/inova/neu/logos/logo_deutschebank-212.png">
              <a:hlinkClick r:id="rId64"/>
            </p:cNvPr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7126071" y="4043680"/>
              <a:ext cx="1428586" cy="29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9" name="Picture 71" descr="http://t0.gstatic.com/images?q=tbn:CToYZjHPbExN3M:http://www.ttm.tugraz.at/etc08/spo/800px-Logo_MAN.svg.png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6622445" y="3755693"/>
              <a:ext cx="647626" cy="35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0" name="Picture 75" descr="http://t3.gstatic.com/images?q=tbn:cu9bLU9bIq5FNM:http://www.weber-malen-gipsen.ch/fileadmin/dateien/referenzen/Esprit.jpg">
              <a:hlinkClick r:id="rId68"/>
            </p:cNvPr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4966080" y="3827689"/>
              <a:ext cx="719997" cy="178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1" name="Picture 77" descr="http://t3.gstatic.com/images?q=tbn:hol3P7ycau8mxM:http://www.fita.org/witsd/Kuehne.gif">
              <a:hlinkClick r:id="rId70"/>
            </p:cNvPr>
            <p:cNvPicPr>
              <a:picLocks noChangeAspect="1" noChangeArrowheads="1"/>
            </p:cNvPicPr>
            <p:nvPr/>
          </p:nvPicPr>
          <p:blipFill>
            <a:blip r:embed="rId71" cstate="print"/>
            <a:srcRect/>
            <a:stretch>
              <a:fillRect/>
            </a:stretch>
          </p:blipFill>
          <p:spPr bwMode="auto">
            <a:xfrm>
              <a:off x="8854064" y="4835646"/>
              <a:ext cx="587642" cy="31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2" name="Picture 79" descr="http://t1.gstatic.com/images?q=tbn:PQVx87jU8x4GPM:http://www.belli-transporte.de/Dachser_Logo_neu.jpg">
              <a:hlinkClick r:id="rId72"/>
            </p:cNvPr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6584527" y="4751134"/>
              <a:ext cx="685543" cy="22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3" name="Picture 63" descr="http://t1.gstatic.com/images?q=tbn:C7wZFiZI8WPEgM:http://www.repmanblog.com/photos/uncategorized/1.jpg">
              <a:hlinkClick r:id="rId74"/>
            </p:cNvPr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4966080" y="5267627"/>
              <a:ext cx="892072" cy="30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4" name="Grafik 33" descr="http://www.supplyon.com/img/images/Logos/ZF_Logo.gif"/>
            <p:cNvPicPr>
              <a:picLocks noChangeAspect="1" noChangeArrowheads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6046075" y="3827689"/>
              <a:ext cx="473021" cy="466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5" name="Picture 28" descr="http://t3.gstatic.com/images?q=tbn:RemvfSn9tFN2OM:http://upload.wikimedia.org/wikipedia/de/thumb/3/3e/Bilfinger_Berger_Logo.svg/744px-Bilfinger_Berger_Logo.svg.png">
              <a:hlinkClick r:id="rId77"/>
            </p:cNvPr>
            <p:cNvPicPr>
              <a:picLocks noChangeAspect="1" noChangeArrowheads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5542077" y="4339555"/>
              <a:ext cx="935996" cy="35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6" name="Picture 24" descr="http://t2.gstatic.com/images?q=tbn:t7gmzMqR-2-hiM:http://utopiablog.files.wordpress.com/2008/07/600px-bmw.png">
              <a:hlinkClick r:id="rId79"/>
            </p:cNvPr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4897502" y="3323389"/>
              <a:ext cx="428576" cy="42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7" name="Picture 10" descr="http://www.uni-siegen.de/fb11/logistik/bilder/logo_thyssen.png"/>
            <p:cNvPicPr>
              <a:picLocks noChangeAspect="1" noChangeArrowheads="1"/>
            </p:cNvPicPr>
            <p:nvPr/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6622073" y="4259671"/>
              <a:ext cx="431998" cy="43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8" name="Picture 45" descr="http://t1.gstatic.com/images?q=tbn:wjixW4wnO4jFzM:http://www.ideeologen.de/data/media/Henkel.jpg">
              <a:hlinkClick r:id="rId82"/>
            </p:cNvPr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4966080" y="4835646"/>
              <a:ext cx="642864" cy="36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9" name="Picture 4" descr="http://www.geiss-ttt.com/www_geiss/images/content_produkte/content_optionen/Trumpf-Logo.jpg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5902076" y="6419578"/>
              <a:ext cx="431998" cy="43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0" name="Picture 8" descr="http://t1.gstatic.com/images?q=tbn:ANd9GcRkaL4btqZjcOUfmMp0MoUIb5NSLk2yTl669bKBtWFH342N7W5dwy7KfANl">
              <a:hlinkClick r:id="rId85"/>
            </p:cNvPr>
            <p:cNvPicPr>
              <a:picLocks noChangeAspect="1" noChangeArrowheads="1"/>
            </p:cNvPicPr>
            <p:nvPr/>
          </p:nvPicPr>
          <p:blipFill>
            <a:blip r:embed="rId86" cstate="print"/>
            <a:srcRect/>
            <a:stretch>
              <a:fillRect/>
            </a:stretch>
          </p:blipFill>
          <p:spPr bwMode="auto">
            <a:xfrm>
              <a:off x="7492069" y="6275584"/>
              <a:ext cx="857997" cy="28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1" name="Grafik 34" descr="http://www.supplyon.com/img/images/Logos/boschrexroth_logo.gif"/>
            <p:cNvPicPr>
              <a:picLocks noChangeAspect="1" noChangeArrowheads="1"/>
            </p:cNvPicPr>
            <p:nvPr/>
          </p:nvPicPr>
          <p:blipFill>
            <a:blip r:embed="rId87" cstate="print"/>
            <a:srcRect/>
            <a:stretch>
              <a:fillRect/>
            </a:stretch>
          </p:blipFill>
          <p:spPr bwMode="auto">
            <a:xfrm>
              <a:off x="5656984" y="4615025"/>
              <a:ext cx="821090" cy="36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2" name="Picture 10" descr="http://t2.gstatic.com/images?q=tbn:ANd9GcQY2G3Qt10sI5iAxnXdKtkVm3XKqFDESkfhVXdXXwUqAbjizxuopp_kngO7">
              <a:hlinkClick r:id="rId88"/>
            </p:cNvPr>
            <p:cNvPicPr>
              <a:picLocks noChangeAspect="1" noChangeArrowheads="1"/>
            </p:cNvPicPr>
            <p:nvPr/>
          </p:nvPicPr>
          <p:blipFill>
            <a:blip r:embed="rId89" cstate="print"/>
            <a:srcRect/>
            <a:stretch>
              <a:fillRect/>
            </a:stretch>
          </p:blipFill>
          <p:spPr bwMode="auto">
            <a:xfrm>
              <a:off x="9081472" y="4083476"/>
              <a:ext cx="852588" cy="17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3" name="Picture 12" descr="http://t1.gstatic.com/images?q=tbn:ANd9GcQa7gDnhie7S8KVWVyHGjCRyYClDb1C7rcJpa9bOw8QrLgDgsihXKePtUE">
              <a:hlinkClick r:id="rId90"/>
            </p:cNvPr>
            <p:cNvPicPr>
              <a:picLocks noChangeAspect="1" noChangeArrowheads="1"/>
            </p:cNvPicPr>
            <p:nvPr/>
          </p:nvPicPr>
          <p:blipFill>
            <a:blip r:embed="rId91" cstate="print"/>
            <a:srcRect/>
            <a:stretch>
              <a:fillRect/>
            </a:stretch>
          </p:blipFill>
          <p:spPr bwMode="auto">
            <a:xfrm>
              <a:off x="8638065" y="3899686"/>
              <a:ext cx="432319" cy="432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4" name="Picture 14" descr="http://t2.gstatic.com/images?q=tbn:ANd9GcTMfo6gXd5exXGLVyhIBaa3YaDZ27CUwVPDmv70CVQah1N-2_bUR67PtBU">
              <a:hlinkClick r:id="rId92"/>
            </p:cNvPr>
            <p:cNvPicPr>
              <a:picLocks noChangeAspect="1" noChangeArrowheads="1"/>
            </p:cNvPicPr>
            <p:nvPr/>
          </p:nvPicPr>
          <p:blipFill>
            <a:blip r:embed="rId93" cstate="print"/>
            <a:srcRect/>
            <a:stretch>
              <a:fillRect/>
            </a:stretch>
          </p:blipFill>
          <p:spPr bwMode="auto">
            <a:xfrm>
              <a:off x="5398078" y="3323389"/>
              <a:ext cx="846561" cy="28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5" name="Picture 16" descr="http://t2.gstatic.com/images?q=tbn:ANd9GcQhdq5VlRUdpmeNnQHIVk-nRof_UqDFmJklfDQNF-r_3VtN2mNnzhKF_8w">
              <a:hlinkClick r:id="rId94"/>
            </p:cNvPr>
            <p:cNvPicPr>
              <a:picLocks noChangeAspect="1" noChangeArrowheads="1"/>
            </p:cNvPicPr>
            <p:nvPr/>
          </p:nvPicPr>
          <p:blipFill>
            <a:blip r:embed="rId95" cstate="print"/>
            <a:srcRect/>
            <a:stretch>
              <a:fillRect/>
            </a:stretch>
          </p:blipFill>
          <p:spPr bwMode="auto">
            <a:xfrm>
              <a:off x="6334074" y="3467383"/>
              <a:ext cx="1181446" cy="21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6" name="Picture 18" descr="http://t0.gstatic.com/images?q=tbn:ANd9GcTUa-DeV0Ho8U97CbsqYi0jS04KhtgRMtx--ExjVEjfvVnTmWLZLzG_86WH">
              <a:hlinkClick r:id="rId96"/>
            </p:cNvPr>
            <p:cNvPicPr>
              <a:picLocks noChangeAspect="1" noChangeArrowheads="1"/>
            </p:cNvPicPr>
            <p:nvPr/>
          </p:nvPicPr>
          <p:blipFill>
            <a:blip r:embed="rId97" cstate="print"/>
            <a:srcRect/>
            <a:stretch>
              <a:fillRect/>
            </a:stretch>
          </p:blipFill>
          <p:spPr bwMode="auto">
            <a:xfrm>
              <a:off x="8494066" y="3323389"/>
              <a:ext cx="1361918" cy="29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7" name="Picture 20" descr="http://t0.gstatic.com/images?q=tbn:ANd9GcTrPEWQM2bi7ntZiZS1jYprmEOpP-MM26Er_UlxuHencOn1RLkGMERbK9k">
              <a:hlinkClick r:id="rId98"/>
            </p:cNvPr>
            <p:cNvPicPr>
              <a:picLocks noChangeAspect="1" noChangeArrowheads="1"/>
            </p:cNvPicPr>
            <p:nvPr/>
          </p:nvPicPr>
          <p:blipFill>
            <a:blip r:embed="rId99" cstate="print"/>
            <a:srcRect/>
            <a:stretch>
              <a:fillRect/>
            </a:stretch>
          </p:blipFill>
          <p:spPr bwMode="auto">
            <a:xfrm>
              <a:off x="8278067" y="3539702"/>
              <a:ext cx="777811" cy="33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8" name="Picture 22" descr="http://t2.gstatic.com/images?q=tbn:ANd9GcQnQmFDZW0e0afdnwov33pqHR6UNKGyeJKYxQK9XIpI66KwH3Xi45mBHWA">
              <a:hlinkClick r:id="rId100"/>
            </p:cNvPr>
            <p:cNvPicPr>
              <a:picLocks noChangeAspect="1" noChangeArrowheads="1"/>
            </p:cNvPicPr>
            <p:nvPr/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6478074" y="5627612"/>
              <a:ext cx="719997" cy="24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9" name="Picture 61" descr="http://t0.gstatic.com/images?q=tbn:v2PMU4z1imt0rM:http://www.maier-mineraloele.de/sitecontrol/files/Shell-Logo.jpg">
              <a:hlinkClick r:id="rId102"/>
            </p:cNvPr>
            <p:cNvPicPr>
              <a:picLocks noChangeAspect="1" noChangeArrowheads="1"/>
            </p:cNvPicPr>
            <p:nvPr/>
          </p:nvPicPr>
          <p:blipFill>
            <a:blip r:embed="rId103" cstate="print"/>
            <a:srcRect/>
            <a:stretch>
              <a:fillRect/>
            </a:stretch>
          </p:blipFill>
          <p:spPr bwMode="auto">
            <a:xfrm>
              <a:off x="6982072" y="5195631"/>
              <a:ext cx="466671" cy="43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0" name="Picture 24" descr="http://t0.gstatic.com/images?q=tbn:ANd9GcTqrkqUV2d95ckV12dmjIRJi1qpZjoeWZDW_8bdUyAKoTKz6ORYHrETCXeC">
              <a:hlinkClick r:id="rId104"/>
            </p:cNvPr>
            <p:cNvPicPr>
              <a:picLocks noChangeAspect="1" noChangeArrowheads="1"/>
            </p:cNvPicPr>
            <p:nvPr/>
          </p:nvPicPr>
          <p:blipFill>
            <a:blip r:embed="rId105" cstate="print"/>
            <a:srcRect/>
            <a:stretch>
              <a:fillRect/>
            </a:stretch>
          </p:blipFill>
          <p:spPr bwMode="auto">
            <a:xfrm>
              <a:off x="7486070" y="2891730"/>
              <a:ext cx="1079996" cy="317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1" name="Picture 26" descr="MTU Logo home"/>
            <p:cNvPicPr>
              <a:picLocks noChangeAspect="1" noChangeArrowheads="1"/>
            </p:cNvPicPr>
            <p:nvPr/>
          </p:nvPicPr>
          <p:blipFill>
            <a:blip r:embed="rId106" cstate="print"/>
            <a:srcRect/>
            <a:stretch>
              <a:fillRect/>
            </a:stretch>
          </p:blipFill>
          <p:spPr bwMode="auto">
            <a:xfrm>
              <a:off x="5974076" y="2910826"/>
              <a:ext cx="705810" cy="34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2" name="Picture 32" descr="http://t0.gstatic.com/images?q=tbn:ANd9GcTX1A8m9ystQgrvg02c1HCxKpHKlclN1nOY_a4TXaSOTV20Ef_Og-ErGIU">
              <a:hlinkClick r:id="rId107"/>
            </p:cNvPr>
            <p:cNvPicPr>
              <a:picLocks noChangeAspect="1" noChangeArrowheads="1"/>
            </p:cNvPicPr>
            <p:nvPr/>
          </p:nvPicPr>
          <p:blipFill>
            <a:blip r:embed="rId108" cstate="print"/>
            <a:srcRect/>
            <a:stretch>
              <a:fillRect/>
            </a:stretch>
          </p:blipFill>
          <p:spPr bwMode="auto">
            <a:xfrm>
              <a:off x="5038079" y="6606662"/>
              <a:ext cx="633811" cy="31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Ellipse 75"/>
          <p:cNvSpPr/>
          <p:nvPr/>
        </p:nvSpPr>
        <p:spPr bwMode="auto">
          <a:xfrm>
            <a:off x="5469979" y="3133353"/>
            <a:ext cx="4010025" cy="3724275"/>
          </a:xfrm>
          <a:prstGeom prst="ellipse">
            <a:avLst/>
          </a:prstGeom>
          <a:solidFill>
            <a:schemeClr val="bg1">
              <a:alpha val="93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    </a:t>
            </a:r>
            <a:r>
              <a:rPr lang="de-DE" sz="1600" b="1" u="sng" dirty="0">
                <a:solidFill>
                  <a:srgbClr val="2E67AD"/>
                </a:solidFill>
                <a:latin typeface="Frutiger LT Std 45 Light"/>
              </a:rPr>
              <a:t>BME </a:t>
            </a:r>
            <a:r>
              <a:rPr lang="de-DE" sz="1600" b="1" u="sng" dirty="0" err="1">
                <a:solidFill>
                  <a:srgbClr val="2E67AD"/>
                </a:solidFill>
                <a:latin typeface="Frutiger LT Std 45 Light"/>
              </a:rPr>
              <a:t>member</a:t>
            </a:r>
            <a:r>
              <a:rPr lang="de-DE" sz="1600" b="1" u="sng" dirty="0">
                <a:solidFill>
                  <a:srgbClr val="2E67AD"/>
                </a:solidFill>
                <a:latin typeface="Frutiger LT Std 45 Light"/>
              </a:rPr>
              <a:t> </a:t>
            </a:r>
            <a:r>
              <a:rPr lang="de-DE" sz="1600" b="1" u="sng" dirty="0" err="1">
                <a:solidFill>
                  <a:srgbClr val="2E67AD"/>
                </a:solidFill>
                <a:latin typeface="Frutiger LT Std 45 Light"/>
              </a:rPr>
              <a:t>structure</a:t>
            </a: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:</a:t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/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67 % = Manufacturing</a:t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/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50% = SME</a:t>
            </a:r>
            <a:r>
              <a:rPr lang="de-DE" sz="1600" b="1" dirty="0">
                <a:solidFill>
                  <a:srgbClr val="0070C0"/>
                </a:solidFill>
                <a:latin typeface="Frutiger LT Std 45 Light"/>
              </a:rPr>
              <a:t>s</a:t>
            </a: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</a:t>
            </a:r>
            <a:r>
              <a:rPr lang="de-DE" sz="1600" b="1" dirty="0">
                <a:solidFill>
                  <a:srgbClr val="0070C0"/>
                </a:solidFill>
                <a:latin typeface="Frutiger LT Std 45 Light"/>
              </a:rPr>
              <a:t>(</a:t>
            </a:r>
            <a:r>
              <a:rPr lang="de-DE" sz="1600" b="1" dirty="0" err="1">
                <a:solidFill>
                  <a:srgbClr val="0070C0"/>
                </a:solidFill>
                <a:latin typeface="Frutiger LT Std 45 Light"/>
              </a:rPr>
              <a:t>between</a:t>
            </a:r>
            <a:r>
              <a:rPr lang="de-DE" sz="1600" b="1" dirty="0">
                <a:solidFill>
                  <a:srgbClr val="0070C0"/>
                </a:solidFill>
                <a:latin typeface="Frutiger LT Std 45 Light"/>
              </a:rPr>
              <a:t> 1.000 </a:t>
            </a:r>
            <a:br>
              <a:rPr lang="de-DE" sz="1600" b="1" dirty="0">
                <a:solidFill>
                  <a:srgbClr val="0070C0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0070C0"/>
                </a:solidFill>
                <a:latin typeface="Frutiger LT Std 45 Light"/>
              </a:rPr>
              <a:t>            </a:t>
            </a:r>
            <a:r>
              <a:rPr lang="de-DE" sz="1600" b="1" dirty="0" err="1">
                <a:solidFill>
                  <a:srgbClr val="0070C0"/>
                </a:solidFill>
                <a:latin typeface="Frutiger LT Std 45 Light"/>
              </a:rPr>
              <a:t>to</a:t>
            </a:r>
            <a:r>
              <a:rPr lang="de-DE" sz="1600" b="1" dirty="0">
                <a:solidFill>
                  <a:srgbClr val="0070C0"/>
                </a:solidFill>
                <a:latin typeface="Frutiger LT Std 45 Light"/>
              </a:rPr>
              <a:t> 10.000 </a:t>
            </a:r>
            <a:r>
              <a:rPr lang="de-DE" sz="1600" b="1" dirty="0" err="1">
                <a:solidFill>
                  <a:srgbClr val="0070C0"/>
                </a:solidFill>
                <a:latin typeface="Frutiger LT Std 45 Light"/>
              </a:rPr>
              <a:t>employees</a:t>
            </a:r>
            <a:r>
              <a:rPr lang="de-DE" sz="1600" b="1" dirty="0">
                <a:solidFill>
                  <a:srgbClr val="0070C0"/>
                </a:solidFill>
                <a:latin typeface="Frutiger LT Std 45 Light"/>
              </a:rPr>
              <a:t>)</a:t>
            </a:r>
          </a:p>
          <a:p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/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 6% = TOP-200 </a:t>
            </a:r>
            <a:r>
              <a:rPr lang="de-DE" sz="1600" b="1" dirty="0" err="1">
                <a:solidFill>
                  <a:srgbClr val="2E67AD"/>
                </a:solidFill>
                <a:latin typeface="Frutiger LT Std 45 Light"/>
              </a:rPr>
              <a:t>and</a:t>
            </a: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DAX </a:t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           </a:t>
            </a:r>
            <a:r>
              <a:rPr lang="de-DE" sz="1600" b="1" dirty="0" err="1">
                <a:solidFill>
                  <a:srgbClr val="2E67AD"/>
                </a:solidFill>
                <a:latin typeface="Frutiger LT Std 45 Light"/>
              </a:rPr>
              <a:t>companies</a:t>
            </a: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Frutiger LT Std 45 Light"/>
              </a:rPr>
              <a:t>with</a:t>
            </a:r>
            <a:r>
              <a:rPr lang="de-DE" sz="1600" b="1" dirty="0">
                <a:solidFill>
                  <a:srgbClr val="D61506"/>
                </a:solidFill>
                <a:latin typeface="Frutiger LT Std 45 Light"/>
              </a:rPr>
              <a:t> </a:t>
            </a:r>
            <a:r>
              <a:rPr lang="de-DE" sz="1600" b="1" dirty="0" err="1">
                <a:solidFill>
                  <a:srgbClr val="2E67AD"/>
                </a:solidFill>
                <a:latin typeface="Frutiger LT Std 45 Light"/>
              </a:rPr>
              <a:t>over</a:t>
            </a: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</a:t>
            </a:r>
            <a:br>
              <a:rPr lang="de-DE" sz="1600" b="1" dirty="0">
                <a:solidFill>
                  <a:srgbClr val="2E67AD"/>
                </a:solidFill>
                <a:latin typeface="Frutiger LT Std 45 Light"/>
              </a:rPr>
            </a:br>
            <a:r>
              <a:rPr lang="de-DE" sz="1600" b="1" dirty="0">
                <a:solidFill>
                  <a:srgbClr val="2E67AD"/>
                </a:solidFill>
                <a:latin typeface="Frutiger LT Std 45 Light"/>
              </a:rPr>
              <a:t>           10.000 </a:t>
            </a:r>
            <a:r>
              <a:rPr lang="de-DE" sz="1600" b="1" dirty="0" err="1">
                <a:solidFill>
                  <a:srgbClr val="2E67AD"/>
                </a:solidFill>
                <a:latin typeface="Frutiger LT Std 45 Light"/>
              </a:rPr>
              <a:t>employees</a:t>
            </a:r>
            <a:r>
              <a:rPr lang="de-DE" sz="1300" b="1" dirty="0">
                <a:solidFill>
                  <a:srgbClr val="2E67AD"/>
                </a:solidFill>
                <a:latin typeface="Frutiger LT Std 45 Light"/>
              </a:rPr>
              <a:t/>
            </a:r>
            <a:br>
              <a:rPr lang="de-DE" sz="1300" b="1" dirty="0">
                <a:solidFill>
                  <a:srgbClr val="2E67AD"/>
                </a:solidFill>
                <a:latin typeface="Frutiger LT Std 45 Light"/>
              </a:rPr>
            </a:br>
            <a:endParaRPr lang="de-DE" sz="1300" b="1" dirty="0">
              <a:solidFill>
                <a:srgbClr val="2E67AD"/>
              </a:solidFill>
              <a:latin typeface="Frutiger LT Std 45 Ligh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4"/>
          <p:cNvGrpSpPr/>
          <p:nvPr/>
        </p:nvGrpSpPr>
        <p:grpSpPr>
          <a:xfrm>
            <a:off x="3885803" y="3493393"/>
            <a:ext cx="3600400" cy="2448272"/>
            <a:chOff x="3885803" y="3493393"/>
            <a:chExt cx="3600400" cy="2448272"/>
          </a:xfrm>
        </p:grpSpPr>
        <p:pic>
          <p:nvPicPr>
            <p:cNvPr id="16" name="Grafik 17" descr="BME_Logo_engl_Klei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8116" y="3592031"/>
              <a:ext cx="3132063" cy="220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hteck 16"/>
            <p:cNvSpPr/>
            <p:nvPr/>
          </p:nvSpPr>
          <p:spPr bwMode="auto">
            <a:xfrm>
              <a:off x="3885803" y="3493393"/>
              <a:ext cx="3600400" cy="2448272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 w="9525" algn="ctr">
              <a:noFill/>
              <a:bevel/>
              <a:headEnd/>
              <a:tailEnd/>
            </a:ln>
            <a:effectLst/>
          </p:spPr>
          <p:txBody>
            <a:bodyPr lIns="100785" tIns="50393" rIns="100785" bIns="50393" rtlCol="0" anchor="ctr"/>
            <a:lstStyle/>
            <a:p>
              <a:pPr algn="ctr"/>
              <a:endParaRPr lang="de-DE" sz="1300" b="1" dirty="0">
                <a:solidFill>
                  <a:srgbClr val="2E67AD"/>
                </a:solidFill>
                <a:latin typeface="Frutiger LT Std 45 Light" pitchFamily="34" charset="0"/>
                <a:ea typeface="SimSun" pitchFamily="2" charset="-122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899" y="990385"/>
            <a:ext cx="8377340" cy="900314"/>
          </a:xfrm>
        </p:spPr>
        <p:txBody>
          <a:bodyPr/>
          <a:lstStyle/>
          <a:p>
            <a:r>
              <a:rPr lang="de-DE" dirty="0" err="1" smtClean="0"/>
              <a:t>Purchasing</a:t>
            </a:r>
            <a:r>
              <a:rPr lang="de-DE" dirty="0" smtClean="0"/>
              <a:t> Network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Informationprovider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631387" y="7015163"/>
            <a:ext cx="519112" cy="401637"/>
          </a:xfrm>
        </p:spPr>
        <p:txBody>
          <a:bodyPr/>
          <a:lstStyle/>
          <a:p>
            <a:pPr>
              <a:defRPr/>
            </a:pPr>
            <a:fld id="{B59D8E0E-960E-4538-B897-33ECF4057FE2}" type="slidenum">
              <a:rPr lang="de-DE" altLang="zh-CN" smtClean="0"/>
              <a:pPr>
                <a:defRPr/>
              </a:pPr>
              <a:t>7</a:t>
            </a:fld>
            <a:endParaRPr lang="de-DE" altLang="zh-CN" dirty="0"/>
          </a:p>
        </p:txBody>
      </p:sp>
      <p:pic>
        <p:nvPicPr>
          <p:cNvPr id="6" name="Picture 2" descr="http://www.thomaswhite.com/images/postcards/i-germany-economy-august-2010.jpg"/>
          <p:cNvPicPr>
            <a:picLocks noChangeAspect="1" noChangeArrowheads="1"/>
          </p:cNvPicPr>
          <p:nvPr/>
        </p:nvPicPr>
        <p:blipFill>
          <a:blip r:embed="rId3" cstate="print"/>
          <a:srcRect t="1337" b="1256"/>
          <a:stretch>
            <a:fillRect/>
          </a:stretch>
        </p:blipFill>
        <p:spPr bwMode="auto">
          <a:xfrm>
            <a:off x="573088" y="3008745"/>
            <a:ext cx="1440000" cy="11406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://sl-network.de/images/socialnetwor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20" y="5788737"/>
            <a:ext cx="1440000" cy="11359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://www.peoplescout.com/images/fullr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71" y="4400257"/>
            <a:ext cx="1440000" cy="11376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kumente und Einstellungen\hweller\Desktop\HER.bmp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 r="55469" b="41406"/>
          <a:stretch>
            <a:fillRect/>
          </a:stretch>
        </p:blipFill>
        <p:spPr bwMode="auto">
          <a:xfrm>
            <a:off x="563071" y="1621185"/>
            <a:ext cx="1440000" cy="11367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475838" y="5291562"/>
            <a:ext cx="1321422" cy="450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561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Processes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485777" y="3902873"/>
            <a:ext cx="1260000" cy="450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561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Services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485777" y="6679016"/>
            <a:ext cx="1321422" cy="450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561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Network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484" name="AutoShape 4" descr="data:image/jpeg;base64,/9j/4AAQSkZJRgABAQAAAQABAAD/2wCEAAkGBhQPEBUUEBMWFBUUGRUVFBcVDxcUFRUVFRgXFBQXFRUXHScgFxkvGRQWIC8gIycpLCwtFR4xNjAqNyYrLCkBCQoKDgwOGg8PGSskHSQsLCwvLiksLCwsLCwwKSo1LCwsLCwwLCwsLCwsLiwsLCwsLCwsLCwpLCksLCwsLCwsLP/AABEIAI0AyAMBIgACEQEDEQH/xAAcAAACAgMBAQAAAAAAAAAAAAAACAUGAQQHAwL/xABHEAABAwIBBQoKCQMDBQAAAAABAAIDBBESBQYhMVQHExYiQVFhlNHSFzI1cXOBkZKTshUjM1JTcqGxwhRCwSRDsyVEYqLh/8QAGgEBAAMBAQEAAAAAAAAAAAAAAAEEBQMCBv/EAC0RAAIBAwAIBQUBAQAAAAAAAAABAgMEERIhMTNRcaHBExQyYfAVQVKBkdEF/9oADAMBAAIRAxEAPwCFzlrpBW1IEjwBNMABK4AAPOqxUb9IS/iyfGf2qezizYq31lQ5lLO5rppXNIhcQQXkgg8oUfwTrNkn+A7sQGj9IS/iyfGf2o+kJfxZPjP7VvcE6zZJ/gO7EcE6zZJ/gO7EBo/SEv4snxn9qk8mZ61lMbx1EhH3ZHmVh6LPv+i8XZq1gFzSTgDX9Q7sUWUB3TMjdAjyiN7eBHO0XLb8V4Gt0ZP6tOkdIVuSx0Nc+CVksRs+Nwc09I5D0chHMUyOSq8VEEcrdUjGvHRiF7f49SAxlbK0dJC6Wd2FjBcn9gByk6gFxzOLdcqp3EUx/p4+SwDpSOdzjob5h7V7bsWcBlqhTNPEgALhfXK8XufM0gDzlc9WvaWsdFTmstmVdXMtLQiSzs7Kw6TV1HWHj9iscKqza6jrD+1adLkyaYExRSSAayyJzx7WhfdTkeeJuKSCVjdWJ8L2tudQuRZXsU841dCppVNuvqbPCqs2uo6w/tRwqrNrqOsP7VFLZpcmSzAmKKSQDQcETn2J1Xwg2UuEFtSPKnN7GzcOdVZtdR1h/apfI26dW0zhil39nKybjX8zxxgVX6jI08bcUkErGjWXQPaB5yRYLTXl06c1sR68SpF5yxj81M7Isow75FcObYSMJ4zHdPOOY8qnEu+YGXTR18Tr8SRwilHIWvIAPqdY+1MHU1AjY57jZrAXOPMGi5/QLEuaHhTwtjNi3reLDL2or2emfMWTGC43yZw+rjBtcasTz/a2/rPIuPZW3RK6pN3TujbyMhO9tHrHGPrKisuZZfWVEk8h0yG4H3W/2NHQBYLQWpb2sKccyWWZta5lN4WwkBnDU7TP1mTvLPCGq2mfrMneX3DmvVvaHNpZyDpBED7EdGhffBGt2Sfq7uxd80vboccVPfqePCGq2mfrMneRwhqtpn6zJ2r24I1myT9Xd2I4I1myT9Xd2KM0vboTir79T5ps4KnGz/Uz+M3/ALmT7w6VletNmlWB7SaSewc0/YO5HC/IhVq8qeVjHQsUdPGvPUZCyEu2ctfKK2pAlkAE0wAErwAA86hdR30lL+LJ8Z/asU1xmkJZfpKX8WT4z+1H0lL+LJ8Z/agGasuHbrFE2LKJLBbfI2SOsLXcS5pPnOEKrfSUv4snxn9q8ZZnPN3uc487nFx9pQHwmB3PfJdN6P8Ak5L8mB3PfJdN+T+TkBxfdBN8qVXpP4tUHSRB8jGnU5zWnzOcAf3U3ugeVKr0n8WqHyb9tH6SP52r6SG6XLsfPz3j59xnaOiZDG2OJoYxgwtaNAACqG695Mf6SL5ldVSt1/yY/wBJD8ywaGurHmjaraqb5HCV13cO+yqfzxfIVyJdd3Dvsqn88XyOWve7p/oy7Per9nTXsBBB0g6CDqI6Qlyz5yeynyjURxDCwPu1o1NxNDiB0XJTHFL3uleVan8zPkYqX/P3j5d0W770LmVynNnt/M39wmOzvP8A0+q9DL8pS4Q+M3zt/cJj87/J9V6GX5Su1764fOBys/RP5xFsVq3MsnsnynC2QBwaHvsRcYmNu248+n1KrL1pqp8TsUb3McLjExxa7Tr0jStCpFyi4r7lCnJRkmxpbLNksnCKq2mfrEnajhDU7TP1iTtWX9Ol+Rpefj+IzdkWSycIanaZ+sSdqOEVTtM/WJO1Pp0vyJ8/H8RmrIS2UOcFSZYwamcgvjB/1EmrG2/KhcqlnKDxk6QuozWcE9nBmXWyVdQ9lLI5r5pXNIDbFrnEgjjcy0OAlfskvsb3kwl0XVIuC98BK/ZJfY3vI4CV+yS+xveTCXRdAL3wEr9kl9je8ozKWSpaV+CojdG4gOwutexuAdBPMfYmWc4AXJA9a4RulZZjq69zoSHMja2IOGpxaXFxB5RdxF+hAVVMDue+S6b8n8nJfkwW5822TKW/4YPtJIQHFd0DypVek/i1Q+Tfto/SR/O1TG6B5UqvSfxaofJv20fpI/navpIbpcux8/Pevn3GjVK3X/Jj/SQ/MrqqVuv+TH+kh+ZYNvvY80bdfdy5M4Suu7h32VT+eL5HLkS67uHfZVP54vkcte93T/RlWe9/p04pe90vyrU/mZ/xsTCFL3ul+Van8zP+Nqo2G8fLui5fbtc/9K3D4zfO39wmPzv8nVXoZflKXCHxm+cfuEyGdwvk+qA/Bl+Qrve+qHzgcbL0S+cRbF70NBJO8MhY6R5uQ1jcTiBpJsvBWXc6yqylyjC+UhrDjYXHQGl4s0novb2rQqScYtooU4qUkmafAuu2Of4JWeBddsc/wXJj2m40LNlk/UJ8EankYcWLfwLrtjn+C5Y4F12xz/BcmRsiyfUJ8EPIw4sXWizNrRLGTSTgB7CTvJ0AOBJQmKshcp3kpvWjrC1jFYyLnnNK4V1Txnfbzf3H756VG7+77zvfParfl7MKukq6h7KZxa+WVzTjj0tc4kHS7mWh4OsobK/34++qhaK/v7vvO989qN/d953vntVg8HWUNlf78ffR4OsobK/34++gK8ZSdbifO4n/ACvhWTwc5Q2V3vx99SOTNyStlcN9DIG8pc8Pd6msJv6yEBWciZGkrJ2QxDjPOk8jWjxnnoA/wOVMdRUjYYmRs0Nja1jfM0WH7KJzWzPgydGRECXu8eR3jO6P/FvQP1U4gF03QPKlV6T+LVEZN+2j9JH87Vc88sx62evqJIqZ7mPfdrgWWIwtFxd11G0O59XtljJpXgB7CeMzQA4E/wB3Mt+FWHhpZWzsYc6U/Ebw9vcYFUrde8mP9JD8yuqqe6bkyWpye6OCN0jy+MhrbXsHXJ0rFoNKpFvijXra4PHA4Auu7h32VT+eL5HKhDMGv2SX2N7y6XuR5DnpI6gVEToi50ZbitpAaQbWK1bupCVJpPgZtrTlGplo6AUve6X5VqfOz/jamDK4pn7mfWT5RnkhppHscWYXNAsbMaDa55wVSsZRjN6T+3dFu8i5Qwl9yhReMPOP3TSSwh7S1wuHAtI5wRYj2FL3HmDX3H+kl1jkbz/mTDtXW/nGTjovic7KDinlC1ZyZBfQ1L4HjxTxD9+M+I4erX0gqLTHZ1ZoQ5SiwzAhzb73I22NhOu3OOcH/wCrk2VtyWthJ3prahvIWPDXW6WPI0+YlWaF5CaSk8MrVrWUXmOtFSjyjK0WbLIANQErwB5gDoX19KzfjS/Gf2qW4AV+yS+xveRwAyhskvsb3lZ8SlxXQ4+HU4PqRP0rN+NL8Z/aj6Vm/Gl+M/tUt4P8obJL7G95Z8H2UNkl/wDXvKPEpcV/UNCrwfUj6DKcxmjvLJ48f+8/77elYUvRZg17ZYyaSUAPYSeLoAcCf7uYLKq15U21hroWaMZpa0xg0IQsY1gQhCAEIQgBCEIDQmy5TscWvnia4aCDMwEHmIJ0FfHCGm2mDrEfauCZ8R3ynVAC5MxAAFySbAAc5WplHNeopmY54HMbcNJOE4XHSA4NJLT0Gy0o2UMJuWMme7ySbxHYMNwhptph6wzvI4Q020wdYZ3ks2Ho/RT2cWaL6WaZrAZIoN7xylrWAGRocBpOk6dQuV6dlBPDkQryTWVHqd74QUu0wdYj7yOENNtMHWGd5LLbzexSz81KlsO/GBwjwh5Nm3DDqeWXxBvTayl2MI7ZkK9k9kRhOENNtMHWGd5HCGm2mDrEfeSzW6B7FZM2cxJqx8WJjo4ZS763A02AB0hpNy24te1tKidjCCzKRMbyUnhRO68IKXaYOsR95HCGm2mDrDO8lncwAkefk5lI5NzaqKphfBA6RoNrgCxI0lrbkYnW5BcqXYwSy5EK9k3hRGH4Q020wdYZ3kcIabaYOsM7yWYstrH6WUnkvNioqm4oIHSNxFmIBoGIC9iSRY2I9qOxhFZcxG9lJ4URhuEFLtMHWI+8jhBTbRB1iPvJea/Nepp499mp3sZfCS5oFnarOF7jVouLFRdhzfokbCEllTDvZReHEZrhBTbRB1iPvI4QU20wdYj7yXXLuSxTTmMB+gNP1kbWP4zQ7S1pItp0aV5ZNyTJUvwQRl7rEkADQ0ay4mwA6SVHkYaOlpah52WdHR1jINy/TEgCohJOgWnZck6raUJdY8myU9XHHNGWPbJFdrgL6XtIItoI6RoQuNS0UcYkdqdy5bUM2hCFRLgIQhACEIQAhCEAvWdUjW5YmdIHFjai7w02cWgtLsJ5DZSWXs4aV1JUwwEEzSxyRhtGYgGtOqSQkukfbW53qXUq3MGgnkdJLTtc95xOcXvuTz6HLx8GuTtlZ78neWj5mm9HKerHD7FDy9RaWGtYvivmeGeNPlBksZxNDHMkpHiIjE7AGSsmbfl5Hebm09H8GmTtlZ78neR4NMnbKz35O8vc7ulNptPKPELWpFNJrWL4QVfnZz0bI5hESN+pTCGmkJlEmEX32pc4l7bg2A0aehdF8GmTtlZ78neR4M8nbKz35O8lS6pVMZT1ciadtUp5w0L2Ar/knOikE1HUyySsfTQiB0TYC5pwtc0Pa+9g0h1yLXuui+DPJ2ys9+TvI8GeTtlZ78neSpd0qm1PoRTtakNjQvshuSek/urtkHOqFlLTxykRPpXyPaf6FtQXh5xAxuJG9SX0XOjUumeDPJ2ys9+TvLPg0ydsrPfk7yVLulUWGn0FO1qQeU0cCyhVGaaSQ/7j3P1AeMSdQ0DXyKdyfl2OOgjhJdjbWMqHWbo3toAOnldcal1/wZ5O2Vnvyd5HgzydsjPfk7ymV5SksNMiNpUi8po5XlbOeGVuUg0vvVywSQ3YfFjJxYvu6LexU8jQmE8GmTtlZ78neR4NMnbKz35O8lO8pQ2JidrUm8to4vnnlZlXWPlhvgc2MDE3CbtY1p0ecLYzRy5HTtqIpgA2oYxoe6nE7WOjcXAPiJGJpv6iAuweDTJ2ys9+TvI8GeTtlZ78neUO7pOGhh4JVrVU9PKycfyxldtTWU5Y7G2PeImu3hsAIbIDxY2+K0XsAdKF2KPc4ye0gilYCCCDjfoINx/dzhC5SuKbSST1HWNCay20WVCEKgXQQhCAEIQgBCEIDleVssVDKuqc2aoa2GqiYH4waSKNwZiErNLje5tYW0jUt6POSWmynUPmlcaYSSw4HOOCNzIGVDMI5LgPCslVmHTSyvkkEjt8eJHs394ie9oABdGDY6hoXrX5l007ZWyNcRPI2aT6wjjsaGAt+6LC1ukoCgRZaq20Vc6WeXfB/RyN45BiFQcZYz7vFcB6lf8ANKNwjeXirBLtVZI179AGlmDU3/IX1W5oU8wnD2utU71vtpC37HQzDbxfUtzJOR20rXBj5X4jf62d8pFhbQXHQOhAUTOPPMxZRLm1AbFSvhikh3wAzb5ff3hv92AFvsK3K/ON9PlaWOL6x87KVkDXSFsQJxue9x1Dii+jS7UrLFmlTtgkhwYmymQyFxxPc6QkuOM6b6dHNoWvNmLTPaQ4PN2Qsxb67E0U996c1w0teLnja0BoZXz3dT1QjAhewSRRPDXyGVplLW3NmYG2LhxS65Cis4c5p6iMuZG1kDKyKAPExEpdHM0OJaBbATcWvdWSozGp5Hue4y8d7JXNFQ8MMrMNpCwaMfFFyvmozCpnyOed8GKQTljZ3iLfQQ7GI9WI20+coCMZuhl1XvYjaY9/NNoLzNcOwGUgMwYMWi2K9tK84M+6qQxYaeHDPNNTR3ncDvkRdx3DDoZZp1adCsMea0TJzKx0rMT99dGyoe2F0h1udGDYk6yNR5kU+aUEe9YQ76mWSdn1hNpJcWMnnHHOhAV+LOszPonyxljt9rI5Ayd2AGnY7EcOjfAcOgO1L1zZz/dWTxsdG0Nma9zMDnudHh0hs2Jgbct5Wk6RZTdPmlBG6NzQ68Uk0rbyEjHPffLjlGk6ORZyVmtFSvBidMGtDgyM1D3QsDteCMmw6ObkQELnDVyz1/8ATNlliiipzUOFOQ2ed2LCGMcdIGjUNf7a9DnW6OKGOlbLK6Wolpz/AFslpGPYwvIc5oJwgjz61Zcs5sw1bmPkDmyR3wSRSOikaDrAe3k6CvCizNgh3vDjJilfO0ulc5xle0sc5xPjaCgIbJWfM8r6ffYI2xzTSUxLZi5wljxEuDcNsF2Ea7qPzSzlnhhphLG10E1RJAJDM502N0j8Li0i2C4w676FbIc0oGCMAO+qmfUM+sJtJJixE84450LWocw6aGRj274d7c6RjHTudGJHXu8MOjFp1oCmSZ11IyZLxanEJ3gVOJuBrRUWDcWLENHFtZCvZzRp/wCldTWdvT3mRw3w4sRfvhs7WOMsICbQhCAEIQgBCEIAQhCAEIQgBCEIAQhCAEIQgBCEIAQhCAEIQgBCEIAQhCAELNkWQGELNkWQGELNkWQGELNkWQGELNkWQGELNkWQGELNkWQGELNkWQGELNkWQGELNkWQGELNkWQGELNkWQGELNkID//Z"/>
          <p:cNvSpPr>
            <a:spLocks noChangeAspect="1" noChangeArrowheads="1"/>
          </p:cNvSpPr>
          <p:nvPr/>
        </p:nvSpPr>
        <p:spPr bwMode="auto">
          <a:xfrm>
            <a:off x="63500" y="-650875"/>
            <a:ext cx="1905000" cy="1343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86" name="AutoShape 6" descr="data:image/jpeg;base64,/9j/4AAQSkZJRgABAQAAAQABAAD/2wCEAAkGBhQPEBUUEBMWFBUUGRUVFBcVDxcUFRUVFRgXFBQXFRUXHScgFxkvGRQWIC8gIycpLCwtFR4xNjAqNyYrLCkBCQoKDgwOGg8PGSskHSQsLCwvLiksLCwsLCwwKSo1LCwsLCwwLCwsLCwsLiwsLCwsLCwsLCwpLCksLCwsLCwsLP/AABEIAI0AyAMBIgACEQEDEQH/xAAcAAACAgMBAQAAAAAAAAAAAAAACAUGAQQHAwL/xABHEAABAwIBBQoKCQMDBQAAAAABAAIDBBESBQYhMVQHExYiQVFhlNHSFzI1cXOBkZKTshUjM1JTcqGxwhRCwSRDsyVEYqLh/8QAGgEBAAMBAQEAAAAAAAAAAAAAAAEEBQMCBv/EAC0RAAIBAwAIBQUBAQAAAAAAAAABAgMEERIhMTNRcaHBExQyYfAVQVKBkdEF/9oADAMBAAIRAxEAPwCFzlrpBW1IEjwBNMABK4AAPOqxUb9IS/iyfGf2qezizYq31lQ5lLO5rppXNIhcQQXkgg8oUfwTrNkn+A7sQGj9IS/iyfGf2o+kJfxZPjP7VvcE6zZJ/gO7EcE6zZJ/gO7EBo/SEv4snxn9qk8mZ61lMbx1EhH3ZHmVh6LPv+i8XZq1gFzSTgDX9Q7sUWUB3TMjdAjyiN7eBHO0XLb8V4Gt0ZP6tOkdIVuSx0Nc+CVksRs+Nwc09I5D0chHMUyOSq8VEEcrdUjGvHRiF7f49SAxlbK0dJC6Wd2FjBcn9gByk6gFxzOLdcqp3EUx/p4+SwDpSOdzjob5h7V7bsWcBlqhTNPEgALhfXK8XufM0gDzlc9WvaWsdFTmstmVdXMtLQiSzs7Kw6TV1HWHj9iscKqza6jrD+1adLkyaYExRSSAayyJzx7WhfdTkeeJuKSCVjdWJ8L2tudQuRZXsU841dCppVNuvqbPCqs2uo6w/tRwqrNrqOsP7VFLZpcmSzAmKKSQDQcETn2J1Xwg2UuEFtSPKnN7GzcOdVZtdR1h/apfI26dW0zhil39nKybjX8zxxgVX6jI08bcUkErGjWXQPaB5yRYLTXl06c1sR68SpF5yxj81M7Isow75FcObYSMJ4zHdPOOY8qnEu+YGXTR18Tr8SRwilHIWvIAPqdY+1MHU1AjY57jZrAXOPMGi5/QLEuaHhTwtjNi3reLDL2or2emfMWTGC43yZw+rjBtcasTz/a2/rPIuPZW3RK6pN3TujbyMhO9tHrHGPrKisuZZfWVEk8h0yG4H3W/2NHQBYLQWpb2sKccyWWZta5lN4WwkBnDU7TP1mTvLPCGq2mfrMneX3DmvVvaHNpZyDpBED7EdGhffBGt2Sfq7uxd80vboccVPfqePCGq2mfrMneRwhqtpn6zJ2r24I1myT9Xd2I4I1myT9Xd2KM0vboTir79T5ps4KnGz/Uz+M3/ALmT7w6VletNmlWB7SaSewc0/YO5HC/IhVq8qeVjHQsUdPGvPUZCyEu2ctfKK2pAlkAE0wAErwAA86hdR30lL+LJ8Z/asU1xmkJZfpKX8WT4z+1H0lL+LJ8Z/agGasuHbrFE2LKJLBbfI2SOsLXcS5pPnOEKrfSUv4snxn9q8ZZnPN3uc487nFx9pQHwmB3PfJdN6P8Ak5L8mB3PfJdN+T+TkBxfdBN8qVXpP4tUHSRB8jGnU5zWnzOcAf3U3ugeVKr0n8WqHyb9tH6SP52r6SG6XLsfPz3j59xnaOiZDG2OJoYxgwtaNAACqG695Mf6SL5ldVSt1/yY/wBJD8ywaGurHmjaraqb5HCV13cO+yqfzxfIVyJdd3Dvsqn88XyOWve7p/oy7Per9nTXsBBB0g6CDqI6Qlyz5yeynyjURxDCwPu1o1NxNDiB0XJTHFL3uleVan8zPkYqX/P3j5d0W770LmVynNnt/M39wmOzvP8A0+q9DL8pS4Q+M3zt/cJj87/J9V6GX5Su1764fOBys/RP5xFsVq3MsnsnynC2QBwaHvsRcYmNu248+n1KrL1pqp8TsUb3McLjExxa7Tr0jStCpFyi4r7lCnJRkmxpbLNksnCKq2mfrEnajhDU7TP1iTtWX9Ol+Rpefj+IzdkWSycIanaZ+sSdqOEVTtM/WJO1Pp0vyJ8/H8RmrIS2UOcFSZYwamcgvjB/1EmrG2/KhcqlnKDxk6QuozWcE9nBmXWyVdQ9lLI5r5pXNIDbFrnEgjjcy0OAlfskvsb3kwl0XVIuC98BK/ZJfY3vI4CV+yS+xveTCXRdAL3wEr9kl9je8ozKWSpaV+CojdG4gOwutexuAdBPMfYmWc4AXJA9a4RulZZjq69zoSHMja2IOGpxaXFxB5RdxF+hAVVMDue+S6b8n8nJfkwW5822TKW/4YPtJIQHFd0DypVek/i1Q+Tfto/SR/O1TG6B5UqvSfxaofJv20fpI/navpIbpcux8/Pevn3GjVK3X/Jj/SQ/MrqqVuv+TH+kh+ZYNvvY80bdfdy5M4Suu7h32VT+eL5HLkS67uHfZVP54vkcte93T/RlWe9/p04pe90vyrU/mZ/xsTCFL3ul+Van8zP+Nqo2G8fLui5fbtc/9K3D4zfO39wmPzv8nVXoZflKXCHxm+cfuEyGdwvk+qA/Bl+Qrve+qHzgcbL0S+cRbF70NBJO8MhY6R5uQ1jcTiBpJsvBWXc6yqylyjC+UhrDjYXHQGl4s0novb2rQqScYtooU4qUkmafAuu2Of4JWeBddsc/wXJj2m40LNlk/UJ8EankYcWLfwLrtjn+C5Y4F12xz/BcmRsiyfUJ8EPIw4sXWizNrRLGTSTgB7CTvJ0AOBJQmKshcp3kpvWjrC1jFYyLnnNK4V1Txnfbzf3H756VG7+77zvfParfl7MKukq6h7KZxa+WVzTjj0tc4kHS7mWh4OsobK/34++qhaK/v7vvO989qN/d953vntVg8HWUNlf78ffR4OsobK/34++gK8ZSdbifO4n/ACvhWTwc5Q2V3vx99SOTNyStlcN9DIG8pc8Pd6msJv6yEBWciZGkrJ2QxDjPOk8jWjxnnoA/wOVMdRUjYYmRs0Nja1jfM0WH7KJzWzPgydGRECXu8eR3jO6P/FvQP1U4gF03QPKlV6T+LVEZN+2j9JH87Vc88sx62evqJIqZ7mPfdrgWWIwtFxd11G0O59XtljJpXgB7CeMzQA4E/wB3Mt+FWHhpZWzsYc6U/Ebw9vcYFUrde8mP9JD8yuqqe6bkyWpye6OCN0jy+MhrbXsHXJ0rFoNKpFvijXra4PHA4Auu7h32VT+eL5HKhDMGv2SX2N7y6XuR5DnpI6gVEToi50ZbitpAaQbWK1bupCVJpPgZtrTlGplo6AUve6X5VqfOz/jamDK4pn7mfWT5RnkhppHscWYXNAsbMaDa55wVSsZRjN6T+3dFu8i5Qwl9yhReMPOP3TSSwh7S1wuHAtI5wRYj2FL3HmDX3H+kl1jkbz/mTDtXW/nGTjovic7KDinlC1ZyZBfQ1L4HjxTxD9+M+I4erX0gqLTHZ1ZoQ5SiwzAhzb73I22NhOu3OOcH/wCrk2VtyWthJ3prahvIWPDXW6WPI0+YlWaF5CaSk8MrVrWUXmOtFSjyjK0WbLIANQErwB5gDoX19KzfjS/Gf2qW4AV+yS+xveRwAyhskvsb3lZ8SlxXQ4+HU4PqRP0rN+NL8Z/aj6Vm/Gl+M/tUt4P8obJL7G95Z8H2UNkl/wDXvKPEpcV/UNCrwfUj6DKcxmjvLJ48f+8/77elYUvRZg17ZYyaSUAPYSeLoAcCf7uYLKq15U21hroWaMZpa0xg0IQsY1gQhCAEIQgBCEIDQmy5TscWvnia4aCDMwEHmIJ0FfHCGm2mDrEfauCZ8R3ynVAC5MxAAFySbAAc5WplHNeopmY54HMbcNJOE4XHSA4NJLT0Gy0o2UMJuWMme7ySbxHYMNwhptph6wzvI4Q020wdYZ3ks2Ho/RT2cWaL6WaZrAZIoN7xylrWAGRocBpOk6dQuV6dlBPDkQryTWVHqd74QUu0wdYj7yOENNtMHWGd5LLbzexSz81KlsO/GBwjwh5Nm3DDqeWXxBvTayl2MI7ZkK9k9kRhOENNtMHWGd5HCGm2mDrEfeSzW6B7FZM2cxJqx8WJjo4ZS763A02AB0hpNy24te1tKidjCCzKRMbyUnhRO68IKXaYOsR95HCGm2mDrDO8lncwAkefk5lI5NzaqKphfBA6RoNrgCxI0lrbkYnW5BcqXYwSy5EK9k3hRGH4Q020wdYZ3kcIabaYOsM7yWYstrH6WUnkvNioqm4oIHSNxFmIBoGIC9iSRY2I9qOxhFZcxG9lJ4URhuEFLtMHWI+8jhBTbRB1iPvJea/Nepp499mp3sZfCS5oFnarOF7jVouLFRdhzfokbCEllTDvZReHEZrhBTbRB1iPvI4QU20wdYj7yXXLuSxTTmMB+gNP1kbWP4zQ7S1pItp0aV5ZNyTJUvwQRl7rEkADQ0ay4mwA6SVHkYaOlpah52WdHR1jINy/TEgCohJOgWnZck6raUJdY8myU9XHHNGWPbJFdrgL6XtIItoI6RoQuNS0UcYkdqdy5bUM2hCFRLgIQhACEIQAhCEAvWdUjW5YmdIHFjai7w02cWgtLsJ5DZSWXs4aV1JUwwEEzSxyRhtGYgGtOqSQkukfbW53qXUq3MGgnkdJLTtc95xOcXvuTz6HLx8GuTtlZ78neWj5mm9HKerHD7FDy9RaWGtYvivmeGeNPlBksZxNDHMkpHiIjE7AGSsmbfl5Hebm09H8GmTtlZ78neR4NMnbKz35O8vc7ulNptPKPELWpFNJrWL4QVfnZz0bI5hESN+pTCGmkJlEmEX32pc4l7bg2A0aehdF8GmTtlZ78neR4M8nbKz35O8lS6pVMZT1ciadtUp5w0L2Ar/knOikE1HUyySsfTQiB0TYC5pwtc0Pa+9g0h1yLXuui+DPJ2ys9+TvI8GeTtlZ78neSpd0qm1PoRTtakNjQvshuSek/urtkHOqFlLTxykRPpXyPaf6FtQXh5xAxuJG9SX0XOjUumeDPJ2ys9+TvLPg0ydsrPfk7yVLulUWGn0FO1qQeU0cCyhVGaaSQ/7j3P1AeMSdQ0DXyKdyfl2OOgjhJdjbWMqHWbo3toAOnldcal1/wZ5O2Vnvyd5HgzydsjPfk7ymV5SksNMiNpUi8po5XlbOeGVuUg0vvVywSQ3YfFjJxYvu6LexU8jQmE8GmTtlZ78neR4NMnbKz35O8lO8pQ2JidrUm8to4vnnlZlXWPlhvgc2MDE3CbtY1p0ecLYzRy5HTtqIpgA2oYxoe6nE7WOjcXAPiJGJpv6iAuweDTJ2ys9+TvI8GeTtlZ78neUO7pOGhh4JVrVU9PKycfyxldtTWU5Y7G2PeImu3hsAIbIDxY2+K0XsAdKF2KPc4ye0gilYCCCDjfoINx/dzhC5SuKbSST1HWNCay20WVCEKgXQQhCAEIQgBCEIDleVssVDKuqc2aoa2GqiYH4waSKNwZiErNLje5tYW0jUt6POSWmynUPmlcaYSSw4HOOCNzIGVDMI5LgPCslVmHTSyvkkEjt8eJHs394ie9oABdGDY6hoXrX5l007ZWyNcRPI2aT6wjjsaGAt+6LC1ukoCgRZaq20Vc6WeXfB/RyN45BiFQcZYz7vFcB6lf8ANKNwjeXirBLtVZI179AGlmDU3/IX1W5oU8wnD2utU71vtpC37HQzDbxfUtzJOR20rXBj5X4jf62d8pFhbQXHQOhAUTOPPMxZRLm1AbFSvhikh3wAzb5ff3hv92AFvsK3K/ON9PlaWOL6x87KVkDXSFsQJxue9x1Dii+jS7UrLFmlTtgkhwYmymQyFxxPc6QkuOM6b6dHNoWvNmLTPaQ4PN2Qsxb67E0U996c1w0teLnja0BoZXz3dT1QjAhewSRRPDXyGVplLW3NmYG2LhxS65Cis4c5p6iMuZG1kDKyKAPExEpdHM0OJaBbATcWvdWSozGp5Hue4y8d7JXNFQ8MMrMNpCwaMfFFyvmozCpnyOed8GKQTljZ3iLfQQ7GI9WI20+coCMZuhl1XvYjaY9/NNoLzNcOwGUgMwYMWi2K9tK84M+6qQxYaeHDPNNTR3ncDvkRdx3DDoZZp1adCsMea0TJzKx0rMT99dGyoe2F0h1udGDYk6yNR5kU+aUEe9YQ76mWSdn1hNpJcWMnnHHOhAV+LOszPonyxljt9rI5Ayd2AGnY7EcOjfAcOgO1L1zZz/dWTxsdG0Nma9zMDnudHh0hs2Jgbct5Wk6RZTdPmlBG6NzQ68Uk0rbyEjHPffLjlGk6ORZyVmtFSvBidMGtDgyM1D3QsDteCMmw6ObkQELnDVyz1/8ATNlliiipzUOFOQ2ed2LCGMcdIGjUNf7a9DnW6OKGOlbLK6Wolpz/AFslpGPYwvIc5oJwgjz61Zcs5sw1bmPkDmyR3wSRSOikaDrAe3k6CvCizNgh3vDjJilfO0ulc5xle0sc5xPjaCgIbJWfM8r6ffYI2xzTSUxLZi5wljxEuDcNsF2Ea7qPzSzlnhhphLG10E1RJAJDM502N0j8Li0i2C4w676FbIc0oGCMAO+qmfUM+sJtJJixE84450LWocw6aGRj274d7c6RjHTudGJHXu8MOjFp1oCmSZ11IyZLxanEJ3gVOJuBrRUWDcWLENHFtZCvZzRp/wCldTWdvT3mRw3w4sRfvhs7WOMsICbQhCAEIQgBCEIAQhCAEIQgBCEIAQhCAEIQgBCEIAQhCAEIQgBCEIAQhCAELNkWQGELNkWQGELNkWQGELNkWQGELNkWQGELNkWQGELNkWQGELNkWQGELNkWQGELNkWQGELNkWQGELNkWQGELNkID//Z"/>
          <p:cNvSpPr>
            <a:spLocks noChangeAspect="1" noChangeArrowheads="1"/>
          </p:cNvSpPr>
          <p:nvPr/>
        </p:nvSpPr>
        <p:spPr bwMode="auto">
          <a:xfrm>
            <a:off x="63500" y="-650875"/>
            <a:ext cx="1885950" cy="1333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485777" y="2505480"/>
            <a:ext cx="1321422" cy="450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561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People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357884" y="1866380"/>
            <a:ext cx="74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Arial"/>
              </a:rPr>
              <a:t>Know-how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transfer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for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buyers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,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trainings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and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seminars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for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buyers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, Supply Chain Manager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and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Young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Professionals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2356279" y="3255404"/>
            <a:ext cx="74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rgbClr val="0070C0"/>
                </a:solidFill>
              </a:rPr>
              <a:t>Information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services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buyers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companies</a:t>
            </a:r>
            <a:r>
              <a:rPr lang="de-DE" b="1" dirty="0" smtClean="0">
                <a:solidFill>
                  <a:srgbClr val="0070C0"/>
                </a:solidFill>
              </a:rPr>
              <a:t/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i.e. Benchmarks, German PMI (EMI), </a:t>
            </a:r>
            <a:r>
              <a:rPr lang="de-DE" b="1" dirty="0" err="1" smtClean="0">
                <a:solidFill>
                  <a:srgbClr val="0070C0"/>
                </a:solidFill>
              </a:rPr>
              <a:t>Guidelines</a:t>
            </a:r>
            <a:r>
              <a:rPr lang="de-DE" b="1" dirty="0" smtClean="0">
                <a:solidFill>
                  <a:srgbClr val="0070C0"/>
                </a:solidFill>
              </a:rPr>
              <a:t>, Compliance …</a:t>
            </a: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353104" y="4644888"/>
            <a:ext cx="74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40 expert </a:t>
            </a:r>
            <a:r>
              <a:rPr lang="de-DE" b="1" dirty="0" err="1" smtClean="0">
                <a:solidFill>
                  <a:srgbClr val="0070C0"/>
                </a:solidFill>
              </a:rPr>
              <a:t>groups</a:t>
            </a:r>
            <a:r>
              <a:rPr lang="de-DE" b="1" dirty="0" smtClean="0">
                <a:solidFill>
                  <a:srgbClr val="0070C0"/>
                </a:solidFill>
              </a:rPr>
              <a:t> 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process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standardisation</a:t>
            </a:r>
            <a:r>
              <a:rPr lang="de-DE" b="1" dirty="0" smtClean="0">
                <a:solidFill>
                  <a:srgbClr val="0070C0"/>
                </a:solidFill>
              </a:rPr>
              <a:t/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 i.e. </a:t>
            </a:r>
            <a:r>
              <a:rPr lang="de-DE" b="1" dirty="0" err="1" smtClean="0">
                <a:solidFill>
                  <a:srgbClr val="0070C0"/>
                </a:solidFill>
              </a:rPr>
              <a:t>BMEcat</a:t>
            </a:r>
            <a:r>
              <a:rPr lang="de-DE" b="1" dirty="0" smtClean="0">
                <a:solidFill>
                  <a:srgbClr val="0070C0"/>
                </a:solidFill>
              </a:rPr>
              <a:t>, </a:t>
            </a:r>
            <a:r>
              <a:rPr lang="de-DE" b="1" dirty="0" err="1" smtClean="0">
                <a:solidFill>
                  <a:srgbClr val="0070C0"/>
                </a:solidFill>
              </a:rPr>
              <a:t>eCl@ss</a:t>
            </a:r>
            <a:r>
              <a:rPr lang="de-DE" b="1" dirty="0" smtClean="0">
                <a:solidFill>
                  <a:srgbClr val="0070C0"/>
                </a:solidFill>
              </a:rPr>
              <a:t>, </a:t>
            </a:r>
            <a:r>
              <a:rPr lang="de-DE" b="1" dirty="0" err="1" smtClean="0">
                <a:solidFill>
                  <a:srgbClr val="0070C0"/>
                </a:solidFill>
              </a:rPr>
              <a:t>Reproc</a:t>
            </a:r>
            <a:r>
              <a:rPr lang="de-DE" b="1" dirty="0" smtClean="0">
                <a:solidFill>
                  <a:srgbClr val="0070C0"/>
                </a:solidFill>
              </a:rPr>
              <a:t> …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2353104" y="6033552"/>
            <a:ext cx="74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 smtClean="0">
                <a:solidFill>
                  <a:srgbClr val="0070C0"/>
                </a:solidFill>
              </a:rPr>
              <a:t>Congresses</a:t>
            </a:r>
            <a:r>
              <a:rPr lang="de-DE" b="1" dirty="0" smtClean="0">
                <a:solidFill>
                  <a:srgbClr val="0070C0"/>
                </a:solidFill>
              </a:rPr>
              <a:t>, </a:t>
            </a:r>
            <a:r>
              <a:rPr lang="de-DE" b="1" dirty="0" err="1" smtClean="0">
                <a:solidFill>
                  <a:srgbClr val="0070C0"/>
                </a:solidFill>
              </a:rPr>
              <a:t>fairs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events</a:t>
            </a:r>
            <a:r>
              <a:rPr lang="de-DE" b="1" dirty="0" smtClean="0">
                <a:solidFill>
                  <a:srgbClr val="0070C0"/>
                </a:solidFill>
              </a:rPr>
              <a:t> - i.e. BME-Symposium, Partner </a:t>
            </a:r>
            <a:r>
              <a:rPr lang="de-DE" b="1" dirty="0" err="1" smtClean="0">
                <a:solidFill>
                  <a:srgbClr val="0070C0"/>
                </a:solidFill>
              </a:rPr>
              <a:t>of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Hanover</a:t>
            </a:r>
            <a:r>
              <a:rPr lang="de-DE" b="1" dirty="0" smtClean="0">
                <a:solidFill>
                  <a:srgbClr val="0070C0"/>
                </a:solidFill>
              </a:rPr>
              <a:t> Fair, Supplier </a:t>
            </a:r>
            <a:r>
              <a:rPr lang="de-DE" b="1" dirty="0" err="1" smtClean="0">
                <a:solidFill>
                  <a:srgbClr val="0070C0"/>
                </a:solidFill>
              </a:rPr>
              <a:t>Dialogue</a:t>
            </a:r>
            <a:r>
              <a:rPr lang="de-DE" b="1" dirty="0" smtClean="0">
                <a:solidFill>
                  <a:srgbClr val="0070C0"/>
                </a:solidFill>
              </a:rPr>
              <a:t>, China </a:t>
            </a:r>
            <a:r>
              <a:rPr lang="de-DE" b="1" dirty="0" err="1" smtClean="0">
                <a:solidFill>
                  <a:srgbClr val="0070C0"/>
                </a:solidFill>
              </a:rPr>
              <a:t>Platform</a:t>
            </a:r>
            <a:r>
              <a:rPr lang="de-DE" b="1" dirty="0" smtClean="0">
                <a:solidFill>
                  <a:srgbClr val="0070C0"/>
                </a:solidFill>
              </a:rPr>
              <a:t> …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307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/>
              <a:t>plain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words</a:t>
            </a: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225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66678B-64A5-4584-B745-B6B9CD7355E2}" type="slidenum">
              <a:rPr lang="de-DE" altLang="zh-CN" smtClean="0">
                <a:latin typeface="Arial" charset="0"/>
                <a:cs typeface="Arial" charset="0"/>
              </a:rPr>
              <a:pPr/>
              <a:t>8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2531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532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2533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2534" name="Rechteck 17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25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54774" y="2989263"/>
            <a:ext cx="3781425" cy="3960812"/>
          </a:xfrm>
          <a:noFill/>
          <a:ln>
            <a:solidFill>
              <a:srgbClr val="5069FA"/>
            </a:solidFill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 	Fleet Management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 	Procurement: Raw materials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	Employees in procurement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	Financial service providers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	Marketing and consultant procurement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	Energy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	Low cost country sourcing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• 	Project procurement</a:t>
            </a:r>
          </a:p>
          <a:p>
            <a:pPr marL="177800" lvl="1" indent="-177800" eaLnBrk="1" hangingPunct="1">
              <a:lnSpc>
                <a:spcPct val="80000"/>
              </a:lnSpc>
              <a:spcAft>
                <a:spcPts val="1200"/>
              </a:spcAft>
              <a:buFont typeface="Times New Roman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…and many more</a:t>
            </a: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1152674" y="2973388"/>
            <a:ext cx="3781425" cy="3960812"/>
          </a:xfrm>
          <a:prstGeom prst="rect">
            <a:avLst/>
          </a:prstGeom>
          <a:noFill/>
          <a:ln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 marL="339725" indent="-339725" defTabSz="455613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41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400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own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contact</a:t>
            </a:r>
            <a:endParaRPr lang="de-DE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339725" indent="-339725" defTabSz="455613">
              <a:lnSpc>
                <a:spcPct val="8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Sections</a:t>
            </a:r>
            <a:endParaRPr lang="de-DE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741363" lvl="1" indent="-284163" defTabSz="455613">
              <a:lnSpc>
                <a:spcPct val="8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Logistics: </a:t>
            </a:r>
            <a:b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working</a:t>
            </a: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groups</a:t>
            </a:r>
            <a:endParaRPr lang="de-DE" sz="1500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741363" lvl="1" indent="-284163" defTabSz="455613">
              <a:lnSpc>
                <a:spcPct val="8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Procurement</a:t>
            </a: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service</a:t>
            </a: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providers</a:t>
            </a: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5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professional </a:t>
            </a:r>
            <a:r>
              <a:rPr lang="de-DE" sz="15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groups</a:t>
            </a:r>
            <a:endParaRPr lang="de-DE" sz="1500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309563" lvl="1" indent="-309563" defTabSz="455613">
              <a:lnSpc>
                <a:spcPct val="8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Public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Procurement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reference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model „</a:t>
            </a:r>
            <a:r>
              <a:rPr lang="de-DE" b="1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REPROC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“ (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aided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German Federal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Ministry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Economics </a:t>
            </a:r>
            <a:r>
              <a:rPr lang="de-DE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Technology)</a:t>
            </a:r>
          </a:p>
          <a:p>
            <a:pPr marL="339725" indent="-339725" defTabSz="455613">
              <a:lnSpc>
                <a:spcPct val="8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endParaRPr lang="de-DE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149499" y="2557463"/>
            <a:ext cx="37798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BME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Structure</a:t>
            </a:r>
            <a:endParaRPr lang="de-DE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254774" y="2557463"/>
            <a:ext cx="37798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de-DE" b="1" dirty="0" smtClean="0">
                <a:solidFill>
                  <a:srgbClr val="0070C0"/>
                </a:solidFill>
              </a:rPr>
              <a:t>Over 30 </a:t>
            </a:r>
            <a:r>
              <a:rPr lang="de-DE" b="1" dirty="0">
                <a:solidFill>
                  <a:srgbClr val="0070C0"/>
                </a:solidFill>
              </a:rPr>
              <a:t>Focus Groups </a:t>
            </a:r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8800" y="6013450"/>
            <a:ext cx="1435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 bwMode="auto">
          <a:xfrm>
            <a:off x="1076325" y="973138"/>
            <a:ext cx="7561263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1. The BME – in </a:t>
            </a:r>
            <a:r>
              <a:rPr lang="de-DE" dirty="0" err="1" smtClean="0"/>
              <a:t>plain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endParaRPr lang="de-DE" dirty="0" smtClean="0"/>
          </a:p>
        </p:txBody>
      </p:sp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82C508-382F-459C-9103-76C7084AF4AB}" type="slidenum">
              <a:rPr lang="de-DE" altLang="zh-CN" smtClean="0">
                <a:latin typeface="Arial" charset="0"/>
                <a:cs typeface="Arial" charset="0"/>
              </a:rPr>
              <a:pPr/>
              <a:t>9</a:t>
            </a:fld>
            <a:endParaRPr lang="de-DE" altLang="zh-CN" smtClean="0">
              <a:latin typeface="Arial" charset="0"/>
              <a:cs typeface="Arial" charset="0"/>
            </a:endParaRPr>
          </a:p>
        </p:txBody>
      </p:sp>
      <p:grpSp>
        <p:nvGrpSpPr>
          <p:cNvPr id="23555" name="Gruppieren 14"/>
          <p:cNvGrpSpPr>
            <a:grpSpLocks/>
          </p:cNvGrpSpPr>
          <p:nvPr/>
        </p:nvGrpSpPr>
        <p:grpSpPr bwMode="auto">
          <a:xfrm>
            <a:off x="8134350" y="1044575"/>
            <a:ext cx="1647825" cy="1327150"/>
            <a:chOff x="6262067" y="1981225"/>
            <a:chExt cx="2952328" cy="2376144"/>
          </a:xfrm>
        </p:grpSpPr>
        <p:pic>
          <p:nvPicPr>
            <p:cNvPr id="11" name="Picture 2" descr="http://www.thomaswhite.com/images/postcards/i-germany-economy-august-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6313" y="1981225"/>
              <a:ext cx="1368082" cy="11113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 descr="http://sl-network.de/images/socialnetwor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2067" y="1981225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6" descr="http://www.peoplescout.com/images/fullrp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2067" y="3277304"/>
              <a:ext cx="1368084" cy="10800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 descr="C:\Dokumente und Einstellungen\hweller\Desktop\HER.bm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3000"/>
            </a:blip>
            <a:srcRect r="55469" b="41406"/>
            <a:stretch>
              <a:fillRect/>
            </a:stretch>
          </p:blipFill>
          <p:spPr bwMode="auto">
            <a:xfrm>
              <a:off x="7846243" y="3277369"/>
              <a:ext cx="1368152" cy="1080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556" name="Rechteck 15"/>
          <p:cNvSpPr>
            <a:spLocks noChangeArrowheads="1"/>
          </p:cNvSpPr>
          <p:nvPr/>
        </p:nvSpPr>
        <p:spPr bwMode="auto">
          <a:xfrm>
            <a:off x="81343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3557" name="Rechteck 16"/>
          <p:cNvSpPr>
            <a:spLocks noChangeArrowheads="1"/>
          </p:cNvSpPr>
          <p:nvPr/>
        </p:nvSpPr>
        <p:spPr bwMode="auto">
          <a:xfrm>
            <a:off x="8997950" y="1765300"/>
            <a:ext cx="792163" cy="647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23558" name="Rechteck 17"/>
          <p:cNvSpPr>
            <a:spLocks noChangeArrowheads="1"/>
          </p:cNvSpPr>
          <p:nvPr/>
        </p:nvSpPr>
        <p:spPr bwMode="auto">
          <a:xfrm>
            <a:off x="8997950" y="1044575"/>
            <a:ext cx="792163" cy="6492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noFill/>
            <a:bevel/>
            <a:headEnd/>
            <a:tailEnd/>
          </a:ln>
        </p:spPr>
        <p:txBody>
          <a:bodyPr lIns="100785" tIns="50393" rIns="100785" bIns="50393" anchor="ctr"/>
          <a:lstStyle/>
          <a:p>
            <a:pPr algn="ctr"/>
            <a:endParaRPr lang="de-DE" sz="1300" b="1">
              <a:solidFill>
                <a:srgbClr val="2E67AD"/>
              </a:solidFill>
              <a:latin typeface="Frutiger LT Std 45 Light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5254774" y="2989263"/>
            <a:ext cx="3781425" cy="3960812"/>
          </a:xfrm>
          <a:ln>
            <a:solidFill>
              <a:srgbClr val="5069FA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de-DE" sz="1800" dirty="0" err="1" smtClean="0">
                <a:solidFill>
                  <a:srgbClr val="0070C0"/>
                </a:solidFill>
              </a:rPr>
              <a:t>Markit</a:t>
            </a:r>
            <a:r>
              <a:rPr lang="de-DE" sz="1800" dirty="0" smtClean="0">
                <a:solidFill>
                  <a:srgbClr val="0070C0"/>
                </a:solidFill>
              </a:rPr>
              <a:t>/BME </a:t>
            </a:r>
            <a:r>
              <a:rPr lang="de-DE" sz="1800" dirty="0" err="1" smtClean="0">
                <a:solidFill>
                  <a:srgbClr val="0070C0"/>
                </a:solidFill>
              </a:rPr>
              <a:t>Purchasing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br>
              <a:rPr lang="de-DE" sz="1800" dirty="0" smtClean="0">
                <a:solidFill>
                  <a:srgbClr val="0070C0"/>
                </a:solidFill>
              </a:rPr>
            </a:br>
            <a:r>
              <a:rPr lang="de-DE" sz="1800" dirty="0" smtClean="0">
                <a:solidFill>
                  <a:srgbClr val="0070C0"/>
                </a:solidFill>
              </a:rPr>
              <a:t>Managers Index (EMI)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de-DE" sz="1800" dirty="0" smtClean="0">
                <a:solidFill>
                  <a:srgbClr val="0070C0"/>
                </a:solidFill>
              </a:rPr>
              <a:t>Online </a:t>
            </a:r>
            <a:r>
              <a:rPr lang="de-DE" sz="1800" dirty="0" err="1" smtClean="0">
                <a:solidFill>
                  <a:srgbClr val="0070C0"/>
                </a:solidFill>
              </a:rPr>
              <a:t>newsletter</a:t>
            </a:r>
            <a:r>
              <a:rPr lang="de-DE" sz="1800" dirty="0" smtClean="0">
                <a:solidFill>
                  <a:srgbClr val="0070C0"/>
                </a:solidFill>
              </a:rPr>
              <a:t> (</a:t>
            </a:r>
            <a:r>
              <a:rPr lang="de-DE" sz="1800" dirty="0" err="1" smtClean="0">
                <a:solidFill>
                  <a:srgbClr val="0070C0"/>
                </a:solidFill>
              </a:rPr>
              <a:t>monthly</a:t>
            </a:r>
            <a:r>
              <a:rPr lang="de-DE" sz="1800" dirty="0" smtClean="0">
                <a:solidFill>
                  <a:srgbClr val="0070C0"/>
                </a:solidFill>
              </a:rPr>
              <a:t>)</a:t>
            </a:r>
            <a:r>
              <a:rPr lang="de-DE" sz="1500" dirty="0" smtClean="0">
                <a:solidFill>
                  <a:srgbClr val="0070C0"/>
                </a:solidFill>
              </a:rPr>
              <a:t/>
            </a:r>
            <a:br>
              <a:rPr lang="de-DE" sz="1500" dirty="0" smtClean="0">
                <a:solidFill>
                  <a:srgbClr val="0070C0"/>
                </a:solidFill>
              </a:rPr>
            </a:br>
            <a:r>
              <a:rPr lang="de-DE" sz="1500" dirty="0" smtClean="0">
                <a:solidFill>
                  <a:srgbClr val="0070C0"/>
                </a:solidFill>
              </a:rPr>
              <a:t>(</a:t>
            </a:r>
            <a:r>
              <a:rPr lang="de-DE" sz="1500" dirty="0" err="1" smtClean="0">
                <a:solidFill>
                  <a:srgbClr val="0070C0"/>
                </a:solidFill>
              </a:rPr>
              <a:t>news</a:t>
            </a:r>
            <a:r>
              <a:rPr lang="de-DE" sz="1500" dirty="0" smtClean="0">
                <a:solidFill>
                  <a:srgbClr val="0070C0"/>
                </a:solidFill>
              </a:rPr>
              <a:t>, </a:t>
            </a:r>
            <a:r>
              <a:rPr lang="de-DE" sz="1500" dirty="0" err="1" smtClean="0">
                <a:solidFill>
                  <a:srgbClr val="0070C0"/>
                </a:solidFill>
              </a:rPr>
              <a:t>trends</a:t>
            </a:r>
            <a:r>
              <a:rPr lang="de-DE" sz="1500" dirty="0" smtClean="0">
                <a:solidFill>
                  <a:srgbClr val="0070C0"/>
                </a:solidFill>
              </a:rPr>
              <a:t>, </a:t>
            </a:r>
            <a:r>
              <a:rPr lang="de-DE" sz="1500" dirty="0" err="1" smtClean="0">
                <a:solidFill>
                  <a:srgbClr val="0070C0"/>
                </a:solidFill>
              </a:rPr>
              <a:t>events</a:t>
            </a:r>
            <a:r>
              <a:rPr lang="de-DE" sz="1500" dirty="0" smtClean="0">
                <a:solidFill>
                  <a:srgbClr val="0070C0"/>
                </a:solidFill>
              </a:rPr>
              <a:t>)</a:t>
            </a:r>
          </a:p>
          <a:p>
            <a:pPr marL="263525" indent="-263525" eaLnBrk="1" hangingPunct="1">
              <a:spcAft>
                <a:spcPts val="1200"/>
              </a:spcAft>
              <a:defRPr/>
            </a:pPr>
            <a:r>
              <a:rPr lang="de-DE" sz="1800" dirty="0" smtClean="0">
                <a:solidFill>
                  <a:srgbClr val="0070C0"/>
                </a:solidFill>
              </a:rPr>
              <a:t>Studies, </a:t>
            </a:r>
            <a:r>
              <a:rPr lang="de-DE" sz="1800" dirty="0" err="1" smtClean="0">
                <a:solidFill>
                  <a:srgbClr val="0070C0"/>
                </a:solidFill>
              </a:rPr>
              <a:t>guidelines</a:t>
            </a:r>
            <a:r>
              <a:rPr lang="de-DE" sz="1800" dirty="0" smtClean="0">
                <a:solidFill>
                  <a:srgbClr val="0070C0"/>
                </a:solidFill>
              </a:rPr>
              <a:t>, </a:t>
            </a:r>
            <a:br>
              <a:rPr lang="de-DE" sz="1800" dirty="0" smtClean="0">
                <a:solidFill>
                  <a:srgbClr val="0070C0"/>
                </a:solidFill>
              </a:rPr>
            </a:br>
            <a:r>
              <a:rPr lang="de-DE" sz="1800" dirty="0" err="1" smtClean="0">
                <a:solidFill>
                  <a:srgbClr val="0070C0"/>
                </a:solidFill>
              </a:rPr>
              <a:t>checklists</a:t>
            </a:r>
            <a:r>
              <a:rPr lang="de-DE" sz="1800" dirty="0" smtClean="0">
                <a:solidFill>
                  <a:srgbClr val="0070C0"/>
                </a:solidFill>
              </a:rPr>
              <a:t>, </a:t>
            </a:r>
            <a:r>
              <a:rPr lang="de-DE" sz="1800" dirty="0" err="1" smtClean="0">
                <a:solidFill>
                  <a:srgbClr val="0070C0"/>
                </a:solidFill>
              </a:rPr>
              <a:t>specialist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shop</a:t>
            </a:r>
            <a:endParaRPr lang="de-DE" sz="1800" dirty="0" smtClean="0">
              <a:solidFill>
                <a:srgbClr val="0070C0"/>
              </a:solidFill>
            </a:endParaRPr>
          </a:p>
          <a:p>
            <a:pPr marL="263525" indent="-263525" eaLnBrk="1" hangingPunct="1">
              <a:spcAft>
                <a:spcPts val="1200"/>
              </a:spcAft>
              <a:defRPr/>
            </a:pPr>
            <a:r>
              <a:rPr lang="de-DE" sz="1800" dirty="0" err="1" smtClean="0">
                <a:solidFill>
                  <a:srgbClr val="0070C0"/>
                </a:solidFill>
              </a:rPr>
              <a:t>Magazines</a:t>
            </a:r>
            <a:r>
              <a:rPr lang="de-DE" sz="1800" b="1" dirty="0" smtClean="0">
                <a:solidFill>
                  <a:srgbClr val="0070C0"/>
                </a:solidFill>
              </a:rPr>
              <a:t> </a:t>
            </a:r>
            <a:r>
              <a:rPr lang="de-DE" sz="1800" dirty="0" smtClean="0">
                <a:solidFill>
                  <a:srgbClr val="0070C0"/>
                </a:solidFill>
              </a:rPr>
              <a:t/>
            </a:r>
            <a:br>
              <a:rPr lang="de-DE" sz="1800" dirty="0" smtClean="0">
                <a:solidFill>
                  <a:srgbClr val="0070C0"/>
                </a:solidFill>
              </a:rPr>
            </a:br>
            <a:r>
              <a:rPr lang="de-DE" sz="1500" dirty="0" smtClean="0">
                <a:solidFill>
                  <a:srgbClr val="0070C0"/>
                </a:solidFill>
              </a:rPr>
              <a:t>(Beschaffung aktuell, </a:t>
            </a:r>
            <a:r>
              <a:rPr lang="de-DE" sz="1500" dirty="0" err="1" smtClean="0">
                <a:solidFill>
                  <a:srgbClr val="0070C0"/>
                </a:solidFill>
              </a:rPr>
              <a:t>BizTravel</a:t>
            </a:r>
            <a:r>
              <a:rPr lang="de-DE" sz="1500" dirty="0" smtClean="0">
                <a:solidFill>
                  <a:srgbClr val="0070C0"/>
                </a:solidFill>
              </a:rPr>
              <a:t>)</a:t>
            </a:r>
          </a:p>
          <a:p>
            <a:pPr marL="263525" indent="-263525" eaLnBrk="1" hangingPunct="1">
              <a:spcAft>
                <a:spcPts val="1200"/>
              </a:spcAft>
              <a:defRPr/>
            </a:pPr>
            <a:r>
              <a:rPr lang="de-DE" sz="1800" dirty="0" smtClean="0">
                <a:solidFill>
                  <a:srgbClr val="0070C0"/>
                </a:solidFill>
              </a:rPr>
              <a:t>Portal www.bme.de </a:t>
            </a:r>
          </a:p>
          <a:p>
            <a:pPr marL="263525" indent="-263525" eaLnBrk="1" hangingPunct="1">
              <a:spcAft>
                <a:spcPts val="1200"/>
              </a:spcAft>
              <a:defRPr/>
            </a:pPr>
            <a:r>
              <a:rPr lang="de-DE" sz="1800" dirty="0" err="1" smtClean="0">
                <a:solidFill>
                  <a:srgbClr val="0070C0"/>
                </a:solidFill>
              </a:rPr>
              <a:t>Platform</a:t>
            </a:r>
            <a:r>
              <a:rPr lang="de-DE" sz="1800" dirty="0" smtClean="0">
                <a:solidFill>
                  <a:srgbClr val="0070C0"/>
                </a:solidFill>
              </a:rPr>
              <a:t> China (BME China)</a:t>
            </a:r>
          </a:p>
        </p:txBody>
      </p:sp>
      <p:sp>
        <p:nvSpPr>
          <p:cNvPr id="23560" name="Rectangle 7"/>
          <p:cNvSpPr txBox="1">
            <a:spLocks noChangeArrowheads="1"/>
          </p:cNvSpPr>
          <p:nvPr/>
        </p:nvSpPr>
        <p:spPr bwMode="auto">
          <a:xfrm>
            <a:off x="1152674" y="2973388"/>
            <a:ext cx="3781425" cy="3960812"/>
          </a:xfrm>
          <a:prstGeom prst="rect">
            <a:avLst/>
          </a:prstGeom>
          <a:noFill/>
          <a:ln w="9525">
            <a:solidFill>
              <a:srgbClr val="5069FA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/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Magazine for manager 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in procurement and logistics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70C0"/>
                </a:solidFill>
              </a:rPr>
              <a:t>Made by BME</a:t>
            </a:r>
            <a:br>
              <a:rPr lang="en-US">
                <a:solidFill>
                  <a:srgbClr val="0070C0"/>
                </a:solidFill>
              </a:rPr>
            </a:br>
            <a:r>
              <a:rPr lang="en-US" sz="1500">
                <a:solidFill>
                  <a:srgbClr val="0070C0"/>
                </a:solidFill>
              </a:rPr>
              <a:t>– for 8,000 BME members and </a:t>
            </a:r>
            <a:br>
              <a:rPr lang="en-US" sz="1500">
                <a:solidFill>
                  <a:srgbClr val="0070C0"/>
                </a:solidFill>
              </a:rPr>
            </a:br>
            <a:r>
              <a:rPr lang="en-US" sz="1500">
                <a:solidFill>
                  <a:srgbClr val="0070C0"/>
                </a:solidFill>
              </a:rPr>
              <a:t>   selected decision makers for free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70C0"/>
                </a:solidFill>
              </a:rPr>
              <a:t>Print run:15,000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1149499" y="2557463"/>
            <a:ext cx="37798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BIP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 - </a:t>
            </a:r>
            <a:r>
              <a:rPr lang="de-DE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Best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in</a:t>
            </a:r>
            <a:r>
              <a:rPr lang="de-DE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Procurement</a:t>
            </a:r>
            <a:endParaRPr lang="de-DE" b="1" dirty="0">
              <a:solidFill>
                <a:srgbClr val="0070C0"/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254774" y="2557463"/>
            <a:ext cx="37798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2E67AD"/>
            </a:solidFill>
            <a:bevel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lIns="100785" tIns="50393" rIns="100785" bIns="50393" anchor="ctr"/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de-DE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BME Products &amp; Services</a:t>
            </a:r>
            <a:endParaRPr lang="de-DE" dirty="0">
              <a:solidFill>
                <a:srgbClr val="0070C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23563" name="Grafik 5" descr="Kopie von BIP04-Titelseite_Seite_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2374" y="3060700"/>
            <a:ext cx="129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net China Allgemei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Bitstream Vera Sans"/>
        <a:cs typeface="Bitstream Vera Sans"/>
      </a:majorFont>
      <a:minorFont>
        <a:latin typeface="Arial"/>
        <a:ea typeface="Bitstream Vera Sans"/>
        <a:cs typeface="Bitstream Vera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algn="ctr">
          <a:solidFill>
            <a:srgbClr val="2E67AD"/>
          </a:solidFill>
          <a:bevel/>
          <a:headEnd/>
          <a:tailEnd/>
        </a:ln>
        <a:effectLst>
          <a:outerShdw blurRad="50800" dist="76200" dir="18900000" algn="bl" rotWithShape="0">
            <a:prstClr val="black">
              <a:alpha val="40000"/>
            </a:prstClr>
          </a:outerShdw>
        </a:effectLst>
      </a:spPr>
      <a:bodyPr lIns="100785" tIns="50393" rIns="100785" bIns="50393" anchor="ctr"/>
      <a:lstStyle>
        <a:defPPr algn="ctr">
          <a:defRPr sz="1300" b="1" dirty="0">
            <a:solidFill>
              <a:srgbClr val="2E67AD"/>
            </a:solidFill>
            <a:latin typeface="Frutiger LT Std 45 Light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-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-Design">
    <a:majorFont>
      <a:latin typeface="Arial"/>
      <a:ea typeface="Bitstream Vera Sans"/>
      <a:cs typeface="Bitstream Vera Sans"/>
    </a:majorFont>
    <a:minorFont>
      <a:latin typeface="Arial"/>
      <a:ea typeface="Bitstream Vera Sans"/>
      <a:cs typeface="Bitstream Vera Sans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Benutzerdefiniert</PresentationFormat>
  <Paragraphs>225</Paragraphs>
  <Slides>29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BMEnet China Allgemein</vt:lpstr>
      <vt:lpstr>Microsoft Excel 97-2003-Arbeitsblatt</vt:lpstr>
      <vt:lpstr>The Key to the German Market</vt:lpstr>
      <vt:lpstr>GERMANQualitySourcing – The Key to the German Market Key Factors for the Metal and Engineering Industry </vt:lpstr>
      <vt:lpstr>GERMANQualitySourcing – The Key to the German Market Key Factors for the Metall and Engineering Industry </vt:lpstr>
      <vt:lpstr>1. The BME – in short words</vt:lpstr>
      <vt:lpstr>1. The BME – in short words</vt:lpstr>
      <vt:lpstr>1. The BME – in short words</vt:lpstr>
      <vt:lpstr>Purchasing Network And Informationprovider </vt:lpstr>
      <vt:lpstr>1. The BME – in plain words</vt:lpstr>
      <vt:lpstr>1. The BME – in plain words</vt:lpstr>
      <vt:lpstr>1. The BME – in plain words</vt:lpstr>
      <vt:lpstr>1. The BME – in short words</vt:lpstr>
      <vt:lpstr>GERMANQualitySourcing – The Key to the German Market  Key Factors for Metal and Engineering Industry </vt:lpstr>
      <vt:lpstr>2. Economy and Purchasing</vt:lpstr>
      <vt:lpstr>2. Economy and Purchasing</vt:lpstr>
      <vt:lpstr>2. Economy and Purchasing</vt:lpstr>
      <vt:lpstr>2. Economy and Purchasing</vt:lpstr>
      <vt:lpstr>PowerPoint-Präsentation</vt:lpstr>
      <vt:lpstr>PowerPoint-Präsentation</vt:lpstr>
      <vt:lpstr>2. Economy and Purchasing</vt:lpstr>
      <vt:lpstr>2. Economy and Purchasing</vt:lpstr>
      <vt:lpstr>GERMANQualitySourcing – The Key to the German Market  Key Factors for the Metal and Engineering Industry </vt:lpstr>
      <vt:lpstr>3. Purchasing Standards  </vt:lpstr>
      <vt:lpstr>3. Purchasing Standards </vt:lpstr>
      <vt:lpstr>3. Purchasing Standards </vt:lpstr>
      <vt:lpstr>3. Purchasing Standards </vt:lpstr>
      <vt:lpstr>3. Purchasing Standards </vt:lpstr>
      <vt:lpstr>3. Purchasing Standards </vt:lpstr>
      <vt:lpstr>GERMANQualitySourcing – The Key to the German Market  Key Factors for the Metall and Engineering Industry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thinkpad</dc:creator>
  <cp:lastModifiedBy>Holzgrefe, Olaf</cp:lastModifiedBy>
  <cp:revision>1539</cp:revision>
  <cp:lastPrinted>1601-01-01T00:00:00Z</cp:lastPrinted>
  <dcterms:created xsi:type="dcterms:W3CDTF">2008-11-05T13:35:29Z</dcterms:created>
  <dcterms:modified xsi:type="dcterms:W3CDTF">2014-06-02T08:14:34Z</dcterms:modified>
</cp:coreProperties>
</file>